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3931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23" y="61576"/>
            <a:ext cx="18153485" cy="10163593"/>
          </a:xfrm>
          <a:custGeom>
            <a:avLst/>
            <a:gdLst/>
            <a:ahLst/>
            <a:cxnLst/>
            <a:rect l="l" t="t" r="r" b="b"/>
            <a:pathLst>
              <a:path w="18153485" h="10163593">
                <a:moveTo>
                  <a:pt x="0" y="0"/>
                </a:moveTo>
                <a:lnTo>
                  <a:pt x="18153484" y="0"/>
                </a:lnTo>
                <a:lnTo>
                  <a:pt x="18153484" y="10163592"/>
                </a:lnTo>
                <a:lnTo>
                  <a:pt x="0" y="10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61775" y="398775"/>
            <a:ext cx="17364450" cy="9489450"/>
            <a:chOff x="0" y="0"/>
            <a:chExt cx="23152600" cy="126526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23127208" cy="12627102"/>
            </a:xfrm>
            <a:custGeom>
              <a:avLst/>
              <a:gdLst/>
              <a:ahLst/>
              <a:cxnLst/>
              <a:rect l="l" t="t" r="r" b="b"/>
              <a:pathLst>
                <a:path w="23127208" h="12627102">
                  <a:moveTo>
                    <a:pt x="0" y="434467"/>
                  </a:moveTo>
                  <a:cubicBezTo>
                    <a:pt x="0" y="194564"/>
                    <a:pt x="194691" y="0"/>
                    <a:pt x="434848" y="0"/>
                  </a:cubicBezTo>
                  <a:lnTo>
                    <a:pt x="22692361" y="0"/>
                  </a:lnTo>
                  <a:cubicBezTo>
                    <a:pt x="22932518" y="0"/>
                    <a:pt x="23127208" y="194564"/>
                    <a:pt x="23127208" y="434467"/>
                  </a:cubicBezTo>
                  <a:lnTo>
                    <a:pt x="23127208" y="12192635"/>
                  </a:lnTo>
                  <a:cubicBezTo>
                    <a:pt x="23127208" y="12432665"/>
                    <a:pt x="22932518" y="12627102"/>
                    <a:pt x="22692361" y="12627102"/>
                  </a:cubicBezTo>
                  <a:lnTo>
                    <a:pt x="434848" y="12627102"/>
                  </a:lnTo>
                  <a:cubicBezTo>
                    <a:pt x="194691" y="12627229"/>
                    <a:pt x="0" y="12432665"/>
                    <a:pt x="0" y="121926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52608" cy="12652502"/>
            </a:xfrm>
            <a:custGeom>
              <a:avLst/>
              <a:gdLst/>
              <a:ahLst/>
              <a:cxnLst/>
              <a:rect l="l" t="t" r="r" b="b"/>
              <a:pathLst>
                <a:path w="23152608" h="12652502">
                  <a:moveTo>
                    <a:pt x="0" y="447167"/>
                  </a:moveTo>
                  <a:cubicBezTo>
                    <a:pt x="0" y="200152"/>
                    <a:pt x="200406" y="0"/>
                    <a:pt x="447548" y="0"/>
                  </a:cubicBezTo>
                  <a:lnTo>
                    <a:pt x="22705061" y="0"/>
                  </a:lnTo>
                  <a:lnTo>
                    <a:pt x="22705061" y="12700"/>
                  </a:lnTo>
                  <a:lnTo>
                    <a:pt x="22705061" y="0"/>
                  </a:lnTo>
                  <a:cubicBezTo>
                    <a:pt x="22952202" y="0"/>
                    <a:pt x="23152608" y="200152"/>
                    <a:pt x="23152608" y="447167"/>
                  </a:cubicBezTo>
                  <a:lnTo>
                    <a:pt x="23139908" y="447167"/>
                  </a:lnTo>
                  <a:lnTo>
                    <a:pt x="23152608" y="447167"/>
                  </a:lnTo>
                  <a:lnTo>
                    <a:pt x="23152608" y="12205335"/>
                  </a:lnTo>
                  <a:lnTo>
                    <a:pt x="23139908" y="12205335"/>
                  </a:lnTo>
                  <a:lnTo>
                    <a:pt x="23152608" y="12205335"/>
                  </a:lnTo>
                  <a:cubicBezTo>
                    <a:pt x="23152608" y="12452350"/>
                    <a:pt x="22952202" y="12652502"/>
                    <a:pt x="22705061" y="12652502"/>
                  </a:cubicBezTo>
                  <a:lnTo>
                    <a:pt x="22705061" y="12639802"/>
                  </a:lnTo>
                  <a:lnTo>
                    <a:pt x="22705061" y="12652502"/>
                  </a:lnTo>
                  <a:lnTo>
                    <a:pt x="447548" y="12652502"/>
                  </a:lnTo>
                  <a:lnTo>
                    <a:pt x="447548" y="12639802"/>
                  </a:lnTo>
                  <a:lnTo>
                    <a:pt x="447548" y="12652502"/>
                  </a:lnTo>
                  <a:cubicBezTo>
                    <a:pt x="200406" y="12652629"/>
                    <a:pt x="0" y="12452350"/>
                    <a:pt x="0" y="12205335"/>
                  </a:cubicBezTo>
                  <a:lnTo>
                    <a:pt x="0" y="447167"/>
                  </a:lnTo>
                  <a:lnTo>
                    <a:pt x="12700" y="447167"/>
                  </a:lnTo>
                  <a:lnTo>
                    <a:pt x="0" y="447167"/>
                  </a:lnTo>
                  <a:moveTo>
                    <a:pt x="25400" y="447167"/>
                  </a:moveTo>
                  <a:lnTo>
                    <a:pt x="25400" y="12205335"/>
                  </a:lnTo>
                  <a:lnTo>
                    <a:pt x="12700" y="12205335"/>
                  </a:lnTo>
                  <a:lnTo>
                    <a:pt x="25400" y="12205335"/>
                  </a:lnTo>
                  <a:cubicBezTo>
                    <a:pt x="25400" y="12438253"/>
                    <a:pt x="214376" y="12627102"/>
                    <a:pt x="447548" y="12627102"/>
                  </a:cubicBezTo>
                  <a:lnTo>
                    <a:pt x="22705061" y="12627102"/>
                  </a:lnTo>
                  <a:cubicBezTo>
                    <a:pt x="22938232" y="12627102"/>
                    <a:pt x="23127208" y="12438253"/>
                    <a:pt x="23127208" y="12205335"/>
                  </a:cubicBezTo>
                  <a:lnTo>
                    <a:pt x="23127208" y="447167"/>
                  </a:lnTo>
                  <a:cubicBezTo>
                    <a:pt x="23127208" y="214249"/>
                    <a:pt x="22938232" y="25400"/>
                    <a:pt x="22705061" y="25400"/>
                  </a:cubicBezTo>
                  <a:lnTo>
                    <a:pt x="447548" y="25400"/>
                  </a:lnTo>
                  <a:lnTo>
                    <a:pt x="447548" y="12700"/>
                  </a:lnTo>
                  <a:lnTo>
                    <a:pt x="447548" y="25400"/>
                  </a:lnTo>
                  <a:cubicBezTo>
                    <a:pt x="214376" y="25400"/>
                    <a:pt x="25400" y="214249"/>
                    <a:pt x="25400" y="447167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AutoShape 6"/>
          <p:cNvSpPr/>
          <p:nvPr/>
        </p:nvSpPr>
        <p:spPr>
          <a:xfrm rot="3768">
            <a:off x="472220" y="1087600"/>
            <a:ext cx="17376460" cy="0"/>
          </a:xfrm>
          <a:prstGeom prst="line">
            <a:avLst/>
          </a:prstGeom>
          <a:ln w="9525" cap="rnd">
            <a:solidFill>
              <a:srgbClr val="2742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747325" y="571475"/>
            <a:ext cx="420450" cy="409650"/>
            <a:chOff x="0" y="0"/>
            <a:chExt cx="560600" cy="546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EA564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6625" y="571475"/>
            <a:ext cx="420450" cy="409650"/>
            <a:chOff x="0" y="0"/>
            <a:chExt cx="560600" cy="546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F9B177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65925" y="571475"/>
            <a:ext cx="420450" cy="409650"/>
            <a:chOff x="0" y="0"/>
            <a:chExt cx="560600" cy="5462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BAD8E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489525" y="3551774"/>
            <a:ext cx="4513452" cy="166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47"/>
              </a:lnSpc>
            </a:pPr>
            <a:r>
              <a:rPr lang="en-US" sz="9600">
                <a:solidFill>
                  <a:srgbClr val="27421C"/>
                </a:solidFill>
                <a:latin typeface="Arimo"/>
                <a:ea typeface="Arimo"/>
                <a:cs typeface="Arimo"/>
                <a:sym typeface="Arimo"/>
              </a:rPr>
              <a:t>TPV GB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760675" y="8037725"/>
            <a:ext cx="1732650" cy="716850"/>
            <a:chOff x="0" y="0"/>
            <a:chExt cx="2310200" cy="95580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284857" cy="930402"/>
            </a:xfrm>
            <a:custGeom>
              <a:avLst/>
              <a:gdLst/>
              <a:ahLst/>
              <a:cxnLst/>
              <a:rect l="l" t="t" r="r" b="b"/>
              <a:pathLst>
                <a:path w="2284857" h="930402">
                  <a:moveTo>
                    <a:pt x="0" y="0"/>
                  </a:moveTo>
                  <a:lnTo>
                    <a:pt x="2284857" y="0"/>
                  </a:lnTo>
                  <a:lnTo>
                    <a:pt x="2284857" y="930402"/>
                  </a:lnTo>
                  <a:lnTo>
                    <a:pt x="0" y="930402"/>
                  </a:lnTo>
                  <a:close/>
                </a:path>
              </a:pathLst>
            </a:custGeom>
            <a:solidFill>
              <a:srgbClr val="FCF2E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2310257" cy="955802"/>
            </a:xfrm>
            <a:custGeom>
              <a:avLst/>
              <a:gdLst/>
              <a:ahLst/>
              <a:cxnLst/>
              <a:rect l="l" t="t" r="r" b="b"/>
              <a:pathLst>
                <a:path w="2310257" h="955802">
                  <a:moveTo>
                    <a:pt x="12700" y="0"/>
                  </a:moveTo>
                  <a:lnTo>
                    <a:pt x="2297557" y="0"/>
                  </a:lnTo>
                  <a:cubicBezTo>
                    <a:pt x="2304542" y="0"/>
                    <a:pt x="2310257" y="5715"/>
                    <a:pt x="2310257" y="12700"/>
                  </a:cubicBezTo>
                  <a:lnTo>
                    <a:pt x="2310257" y="943102"/>
                  </a:lnTo>
                  <a:cubicBezTo>
                    <a:pt x="2310257" y="950087"/>
                    <a:pt x="2304542" y="955802"/>
                    <a:pt x="2297557" y="955802"/>
                  </a:cubicBezTo>
                  <a:lnTo>
                    <a:pt x="12700" y="955802"/>
                  </a:lnTo>
                  <a:cubicBezTo>
                    <a:pt x="5715" y="955802"/>
                    <a:pt x="0" y="950087"/>
                    <a:pt x="0" y="94310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943102"/>
                  </a:lnTo>
                  <a:lnTo>
                    <a:pt x="12700" y="943102"/>
                  </a:lnTo>
                  <a:lnTo>
                    <a:pt x="12700" y="930402"/>
                  </a:lnTo>
                  <a:lnTo>
                    <a:pt x="2297557" y="930402"/>
                  </a:lnTo>
                  <a:lnTo>
                    <a:pt x="2297557" y="943102"/>
                  </a:lnTo>
                  <a:lnTo>
                    <a:pt x="2284857" y="943102"/>
                  </a:lnTo>
                  <a:lnTo>
                    <a:pt x="2284857" y="12700"/>
                  </a:lnTo>
                  <a:lnTo>
                    <a:pt x="2297557" y="12700"/>
                  </a:lnTo>
                  <a:lnTo>
                    <a:pt x="229755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310200" cy="98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7421C"/>
                  </a:solidFill>
                  <a:latin typeface="Arimo"/>
                  <a:ea typeface="Arimo"/>
                  <a:cs typeface="Arimo"/>
                  <a:sym typeface="Arimo"/>
                </a:rPr>
                <a:t>Start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2533043">
            <a:off x="14429479" y="8525051"/>
            <a:ext cx="429798" cy="634506"/>
            <a:chOff x="0" y="0"/>
            <a:chExt cx="573064" cy="846008"/>
          </a:xfrm>
        </p:grpSpPr>
        <p:sp>
          <p:nvSpPr>
            <p:cNvPr id="22" name="Freeform 22"/>
            <p:cNvSpPr/>
            <p:nvPr/>
          </p:nvSpPr>
          <p:spPr>
            <a:xfrm>
              <a:off x="12700" y="12700"/>
              <a:ext cx="547624" cy="820547"/>
            </a:xfrm>
            <a:custGeom>
              <a:avLst/>
              <a:gdLst/>
              <a:ahLst/>
              <a:cxnLst/>
              <a:rect l="l" t="t" r="r" b="b"/>
              <a:pathLst>
                <a:path w="547624" h="820547">
                  <a:moveTo>
                    <a:pt x="0" y="528574"/>
                  </a:moveTo>
                  <a:lnTo>
                    <a:pt x="273812" y="0"/>
                  </a:lnTo>
                  <a:lnTo>
                    <a:pt x="547624" y="528574"/>
                  </a:lnTo>
                  <a:lnTo>
                    <a:pt x="347345" y="528574"/>
                  </a:lnTo>
                  <a:lnTo>
                    <a:pt x="347345" y="820547"/>
                  </a:lnTo>
                  <a:lnTo>
                    <a:pt x="200279" y="820547"/>
                  </a:lnTo>
                  <a:lnTo>
                    <a:pt x="200279" y="528574"/>
                  </a:lnTo>
                  <a:close/>
                </a:path>
              </a:pathLst>
            </a:custGeom>
            <a:solidFill>
              <a:srgbClr val="EA564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90" y="0"/>
              <a:ext cx="572972" cy="845947"/>
            </a:xfrm>
            <a:custGeom>
              <a:avLst/>
              <a:gdLst/>
              <a:ahLst/>
              <a:cxnLst/>
              <a:rect l="l" t="t" r="r" b="b"/>
              <a:pathLst>
                <a:path w="572972" h="845947">
                  <a:moveTo>
                    <a:pt x="1307" y="535432"/>
                  </a:moveTo>
                  <a:lnTo>
                    <a:pt x="275119" y="6858"/>
                  </a:lnTo>
                  <a:cubicBezTo>
                    <a:pt x="277278" y="2667"/>
                    <a:pt x="281596" y="0"/>
                    <a:pt x="286422" y="0"/>
                  </a:cubicBezTo>
                  <a:cubicBezTo>
                    <a:pt x="291248" y="0"/>
                    <a:pt x="295566" y="2667"/>
                    <a:pt x="297725" y="6858"/>
                  </a:cubicBezTo>
                  <a:lnTo>
                    <a:pt x="571537" y="535432"/>
                  </a:lnTo>
                  <a:cubicBezTo>
                    <a:pt x="573569" y="539369"/>
                    <a:pt x="573442" y="544068"/>
                    <a:pt x="571156" y="547878"/>
                  </a:cubicBezTo>
                  <a:cubicBezTo>
                    <a:pt x="568870" y="551688"/>
                    <a:pt x="564679" y="553974"/>
                    <a:pt x="560361" y="553974"/>
                  </a:cubicBezTo>
                  <a:lnTo>
                    <a:pt x="359955" y="553974"/>
                  </a:lnTo>
                  <a:lnTo>
                    <a:pt x="359955" y="541274"/>
                  </a:lnTo>
                  <a:lnTo>
                    <a:pt x="372655" y="541274"/>
                  </a:lnTo>
                  <a:lnTo>
                    <a:pt x="372655" y="833247"/>
                  </a:lnTo>
                  <a:cubicBezTo>
                    <a:pt x="372655" y="840232"/>
                    <a:pt x="366940" y="845947"/>
                    <a:pt x="359955" y="845947"/>
                  </a:cubicBezTo>
                  <a:lnTo>
                    <a:pt x="212889" y="845947"/>
                  </a:lnTo>
                  <a:cubicBezTo>
                    <a:pt x="205904" y="845947"/>
                    <a:pt x="200189" y="840232"/>
                    <a:pt x="200189" y="833247"/>
                  </a:cubicBezTo>
                  <a:lnTo>
                    <a:pt x="200189" y="541274"/>
                  </a:lnTo>
                  <a:lnTo>
                    <a:pt x="212889" y="541274"/>
                  </a:lnTo>
                  <a:lnTo>
                    <a:pt x="212889" y="553974"/>
                  </a:lnTo>
                  <a:lnTo>
                    <a:pt x="12610" y="553974"/>
                  </a:lnTo>
                  <a:cubicBezTo>
                    <a:pt x="8165" y="553974"/>
                    <a:pt x="4101" y="551688"/>
                    <a:pt x="1815" y="547878"/>
                  </a:cubicBezTo>
                  <a:cubicBezTo>
                    <a:pt x="-471" y="544068"/>
                    <a:pt x="-598" y="539369"/>
                    <a:pt x="1434" y="535432"/>
                  </a:cubicBezTo>
                  <a:moveTo>
                    <a:pt x="24040" y="547116"/>
                  </a:moveTo>
                  <a:lnTo>
                    <a:pt x="12610" y="541274"/>
                  </a:lnTo>
                  <a:lnTo>
                    <a:pt x="12610" y="528574"/>
                  </a:lnTo>
                  <a:lnTo>
                    <a:pt x="212889" y="528574"/>
                  </a:lnTo>
                  <a:cubicBezTo>
                    <a:pt x="219874" y="528574"/>
                    <a:pt x="225589" y="534289"/>
                    <a:pt x="225589" y="541274"/>
                  </a:cubicBezTo>
                  <a:lnTo>
                    <a:pt x="225589" y="833247"/>
                  </a:lnTo>
                  <a:lnTo>
                    <a:pt x="212889" y="833247"/>
                  </a:lnTo>
                  <a:lnTo>
                    <a:pt x="212889" y="820547"/>
                  </a:lnTo>
                  <a:lnTo>
                    <a:pt x="359955" y="820547"/>
                  </a:lnTo>
                  <a:lnTo>
                    <a:pt x="359955" y="833247"/>
                  </a:lnTo>
                  <a:lnTo>
                    <a:pt x="347255" y="833247"/>
                  </a:lnTo>
                  <a:lnTo>
                    <a:pt x="347255" y="541274"/>
                  </a:lnTo>
                  <a:cubicBezTo>
                    <a:pt x="347255" y="534289"/>
                    <a:pt x="352970" y="528574"/>
                    <a:pt x="359955" y="528574"/>
                  </a:cubicBezTo>
                  <a:lnTo>
                    <a:pt x="560234" y="528574"/>
                  </a:lnTo>
                  <a:lnTo>
                    <a:pt x="560234" y="541274"/>
                  </a:lnTo>
                  <a:lnTo>
                    <a:pt x="548931" y="547116"/>
                  </a:lnTo>
                  <a:lnTo>
                    <a:pt x="275119" y="18542"/>
                  </a:lnTo>
                  <a:lnTo>
                    <a:pt x="286422" y="12700"/>
                  </a:lnTo>
                  <a:lnTo>
                    <a:pt x="297725" y="18542"/>
                  </a:lnTo>
                  <a:lnTo>
                    <a:pt x="23913" y="547116"/>
                  </a:ln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416925" y="7770221"/>
            <a:ext cx="1340874" cy="887534"/>
          </a:xfrm>
          <a:custGeom>
            <a:avLst/>
            <a:gdLst/>
            <a:ahLst/>
            <a:cxnLst/>
            <a:rect l="l" t="t" r="r" b="b"/>
            <a:pathLst>
              <a:path w="1340874" h="887534">
                <a:moveTo>
                  <a:pt x="0" y="0"/>
                </a:moveTo>
                <a:lnTo>
                  <a:pt x="1340874" y="0"/>
                </a:lnTo>
                <a:lnTo>
                  <a:pt x="1340874" y="887534"/>
                </a:lnTo>
                <a:lnTo>
                  <a:pt x="0" y="887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Freeform 25"/>
          <p:cNvSpPr/>
          <p:nvPr/>
        </p:nvSpPr>
        <p:spPr>
          <a:xfrm>
            <a:off x="1416925" y="6454997"/>
            <a:ext cx="1340874" cy="887534"/>
          </a:xfrm>
          <a:custGeom>
            <a:avLst/>
            <a:gdLst/>
            <a:ahLst/>
            <a:cxnLst/>
            <a:rect l="l" t="t" r="r" b="b"/>
            <a:pathLst>
              <a:path w="1340874" h="887534">
                <a:moveTo>
                  <a:pt x="0" y="0"/>
                </a:moveTo>
                <a:lnTo>
                  <a:pt x="1340874" y="0"/>
                </a:lnTo>
                <a:lnTo>
                  <a:pt x="1340874" y="887534"/>
                </a:lnTo>
                <a:lnTo>
                  <a:pt x="0" y="887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6" name="Freeform 26"/>
          <p:cNvSpPr/>
          <p:nvPr/>
        </p:nvSpPr>
        <p:spPr>
          <a:xfrm>
            <a:off x="1416925" y="5139771"/>
            <a:ext cx="1340874" cy="887534"/>
          </a:xfrm>
          <a:custGeom>
            <a:avLst/>
            <a:gdLst/>
            <a:ahLst/>
            <a:cxnLst/>
            <a:rect l="l" t="t" r="r" b="b"/>
            <a:pathLst>
              <a:path w="1340874" h="887534">
                <a:moveTo>
                  <a:pt x="0" y="0"/>
                </a:moveTo>
                <a:lnTo>
                  <a:pt x="1340874" y="0"/>
                </a:lnTo>
                <a:lnTo>
                  <a:pt x="1340874" y="887534"/>
                </a:lnTo>
                <a:lnTo>
                  <a:pt x="0" y="887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7" name="Group 27"/>
          <p:cNvGrpSpPr/>
          <p:nvPr/>
        </p:nvGrpSpPr>
        <p:grpSpPr>
          <a:xfrm>
            <a:off x="15370875" y="1479749"/>
            <a:ext cx="1122450" cy="1371450"/>
            <a:chOff x="0" y="0"/>
            <a:chExt cx="1496600" cy="1828600"/>
          </a:xfrm>
        </p:grpSpPr>
        <p:sp>
          <p:nvSpPr>
            <p:cNvPr id="28" name="Freeform 28"/>
            <p:cNvSpPr/>
            <p:nvPr/>
          </p:nvSpPr>
          <p:spPr>
            <a:xfrm>
              <a:off x="12700" y="12700"/>
              <a:ext cx="1471295" cy="1803146"/>
            </a:xfrm>
            <a:custGeom>
              <a:avLst/>
              <a:gdLst/>
              <a:ahLst/>
              <a:cxnLst/>
              <a:rect l="l" t="t" r="r" b="b"/>
              <a:pathLst>
                <a:path w="1471295" h="1803146">
                  <a:moveTo>
                    <a:pt x="0" y="0"/>
                  </a:moveTo>
                  <a:lnTo>
                    <a:pt x="1226058" y="0"/>
                  </a:lnTo>
                  <a:lnTo>
                    <a:pt x="1471295" y="245999"/>
                  </a:lnTo>
                  <a:lnTo>
                    <a:pt x="1471295" y="1803146"/>
                  </a:lnTo>
                  <a:lnTo>
                    <a:pt x="0" y="1803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496695" cy="1828546"/>
            </a:xfrm>
            <a:custGeom>
              <a:avLst/>
              <a:gdLst/>
              <a:ahLst/>
              <a:cxnLst/>
              <a:rect l="l" t="t" r="r" b="b"/>
              <a:pathLst>
                <a:path w="1496695" h="1828546">
                  <a:moveTo>
                    <a:pt x="12700" y="0"/>
                  </a:moveTo>
                  <a:lnTo>
                    <a:pt x="1238758" y="0"/>
                  </a:lnTo>
                  <a:cubicBezTo>
                    <a:pt x="1242187" y="0"/>
                    <a:pt x="1245362" y="1397"/>
                    <a:pt x="1247775" y="3683"/>
                  </a:cubicBezTo>
                  <a:lnTo>
                    <a:pt x="1493012" y="249682"/>
                  </a:lnTo>
                  <a:cubicBezTo>
                    <a:pt x="1495425" y="252095"/>
                    <a:pt x="1496695" y="255270"/>
                    <a:pt x="1496695" y="258699"/>
                  </a:cubicBezTo>
                  <a:lnTo>
                    <a:pt x="1496695" y="1815846"/>
                  </a:lnTo>
                  <a:cubicBezTo>
                    <a:pt x="1496695" y="1822831"/>
                    <a:pt x="1490980" y="1828546"/>
                    <a:pt x="1483995" y="1828546"/>
                  </a:cubicBezTo>
                  <a:lnTo>
                    <a:pt x="12700" y="1828546"/>
                  </a:lnTo>
                  <a:cubicBezTo>
                    <a:pt x="5715" y="1828546"/>
                    <a:pt x="0" y="1822831"/>
                    <a:pt x="0" y="18158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15846"/>
                  </a:lnTo>
                  <a:lnTo>
                    <a:pt x="12700" y="1815846"/>
                  </a:lnTo>
                  <a:lnTo>
                    <a:pt x="12700" y="1803146"/>
                  </a:lnTo>
                  <a:lnTo>
                    <a:pt x="1483868" y="1803146"/>
                  </a:lnTo>
                  <a:lnTo>
                    <a:pt x="1483868" y="1815846"/>
                  </a:lnTo>
                  <a:lnTo>
                    <a:pt x="1471168" y="1815846"/>
                  </a:lnTo>
                  <a:lnTo>
                    <a:pt x="1471168" y="258699"/>
                  </a:lnTo>
                  <a:lnTo>
                    <a:pt x="1483868" y="258699"/>
                  </a:lnTo>
                  <a:lnTo>
                    <a:pt x="1474851" y="267716"/>
                  </a:lnTo>
                  <a:lnTo>
                    <a:pt x="1229741" y="21717"/>
                  </a:lnTo>
                  <a:lnTo>
                    <a:pt x="1238758" y="12700"/>
                  </a:lnTo>
                  <a:lnTo>
                    <a:pt x="123875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308685" y="1479749"/>
            <a:ext cx="184650" cy="195450"/>
            <a:chOff x="0" y="0"/>
            <a:chExt cx="246200" cy="260600"/>
          </a:xfrm>
        </p:grpSpPr>
        <p:sp>
          <p:nvSpPr>
            <p:cNvPr id="31" name="Freeform 31"/>
            <p:cNvSpPr/>
            <p:nvPr/>
          </p:nvSpPr>
          <p:spPr>
            <a:xfrm>
              <a:off x="12700" y="12700"/>
              <a:ext cx="220853" cy="235204"/>
            </a:xfrm>
            <a:custGeom>
              <a:avLst/>
              <a:gdLst/>
              <a:ahLst/>
              <a:cxnLst/>
              <a:rect l="l" t="t" r="r" b="b"/>
              <a:pathLst>
                <a:path w="220853" h="235204">
                  <a:moveTo>
                    <a:pt x="0" y="235204"/>
                  </a:moveTo>
                  <a:lnTo>
                    <a:pt x="0" y="0"/>
                  </a:lnTo>
                  <a:lnTo>
                    <a:pt x="220853" y="235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4"/>
              <a:ext cx="246151" cy="260590"/>
            </a:xfrm>
            <a:custGeom>
              <a:avLst/>
              <a:gdLst/>
              <a:ahLst/>
              <a:cxnLst/>
              <a:rect l="l" t="t" r="r" b="b"/>
              <a:pathLst>
                <a:path w="246151" h="260590">
                  <a:moveTo>
                    <a:pt x="0" y="247890"/>
                  </a:moveTo>
                  <a:lnTo>
                    <a:pt x="0" y="12686"/>
                  </a:lnTo>
                  <a:cubicBezTo>
                    <a:pt x="0" y="7479"/>
                    <a:pt x="3175" y="2780"/>
                    <a:pt x="8001" y="875"/>
                  </a:cubicBezTo>
                  <a:cubicBezTo>
                    <a:pt x="12827" y="-1030"/>
                    <a:pt x="18415" y="240"/>
                    <a:pt x="21971" y="4050"/>
                  </a:cubicBezTo>
                  <a:lnTo>
                    <a:pt x="242697" y="239254"/>
                  </a:lnTo>
                  <a:cubicBezTo>
                    <a:pt x="246126" y="242937"/>
                    <a:pt x="247142" y="248398"/>
                    <a:pt x="245110" y="252970"/>
                  </a:cubicBezTo>
                  <a:cubicBezTo>
                    <a:pt x="243078" y="257542"/>
                    <a:pt x="238506" y="260590"/>
                    <a:pt x="233426" y="260590"/>
                  </a:cubicBezTo>
                  <a:lnTo>
                    <a:pt x="12700" y="260590"/>
                  </a:lnTo>
                  <a:cubicBezTo>
                    <a:pt x="5715" y="260590"/>
                    <a:pt x="0" y="254875"/>
                    <a:pt x="0" y="247890"/>
                  </a:cubicBezTo>
                  <a:moveTo>
                    <a:pt x="25400" y="247890"/>
                  </a:moveTo>
                  <a:lnTo>
                    <a:pt x="12700" y="247890"/>
                  </a:lnTo>
                  <a:lnTo>
                    <a:pt x="12700" y="235190"/>
                  </a:lnTo>
                  <a:lnTo>
                    <a:pt x="233553" y="235190"/>
                  </a:lnTo>
                  <a:lnTo>
                    <a:pt x="233553" y="247890"/>
                  </a:lnTo>
                  <a:lnTo>
                    <a:pt x="224282" y="256526"/>
                  </a:lnTo>
                  <a:lnTo>
                    <a:pt x="3429" y="21322"/>
                  </a:lnTo>
                  <a:lnTo>
                    <a:pt x="12700" y="12686"/>
                  </a:lnTo>
                  <a:lnTo>
                    <a:pt x="25400" y="12686"/>
                  </a:lnTo>
                  <a:lnTo>
                    <a:pt x="25400" y="247890"/>
                  </a:ln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3" name="AutoShape 33"/>
          <p:cNvSpPr/>
          <p:nvPr/>
        </p:nvSpPr>
        <p:spPr>
          <a:xfrm rot="72815">
            <a:off x="15482374" y="1840290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4" name="AutoShape 34"/>
          <p:cNvSpPr/>
          <p:nvPr/>
        </p:nvSpPr>
        <p:spPr>
          <a:xfrm rot="72815">
            <a:off x="15482374" y="1939906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5" name="AutoShape 35"/>
          <p:cNvSpPr/>
          <p:nvPr/>
        </p:nvSpPr>
        <p:spPr>
          <a:xfrm rot="72815">
            <a:off x="15482374" y="203952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6" name="AutoShape 36"/>
          <p:cNvSpPr/>
          <p:nvPr/>
        </p:nvSpPr>
        <p:spPr>
          <a:xfrm rot="72815">
            <a:off x="15482374" y="2139140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7" name="AutoShape 37"/>
          <p:cNvSpPr/>
          <p:nvPr/>
        </p:nvSpPr>
        <p:spPr>
          <a:xfrm rot="72815">
            <a:off x="15482374" y="2238756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8" name="AutoShape 38"/>
          <p:cNvSpPr/>
          <p:nvPr/>
        </p:nvSpPr>
        <p:spPr>
          <a:xfrm rot="72815">
            <a:off x="15482374" y="233837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9" name="AutoShape 39"/>
          <p:cNvSpPr/>
          <p:nvPr/>
        </p:nvSpPr>
        <p:spPr>
          <a:xfrm rot="72815">
            <a:off x="15482374" y="2437990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0" name="AutoShape 40"/>
          <p:cNvSpPr/>
          <p:nvPr/>
        </p:nvSpPr>
        <p:spPr>
          <a:xfrm rot="72815">
            <a:off x="15482374" y="2537606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1" name="AutoShape 41"/>
          <p:cNvSpPr/>
          <p:nvPr/>
        </p:nvSpPr>
        <p:spPr>
          <a:xfrm rot="72815">
            <a:off x="15482374" y="263722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42" name="AutoShape 42"/>
          <p:cNvSpPr/>
          <p:nvPr/>
        </p:nvSpPr>
        <p:spPr>
          <a:xfrm rot="72815">
            <a:off x="15482374" y="174067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43" name="Group 43"/>
          <p:cNvGrpSpPr/>
          <p:nvPr/>
        </p:nvGrpSpPr>
        <p:grpSpPr>
          <a:xfrm>
            <a:off x="14993975" y="1922599"/>
            <a:ext cx="1122450" cy="1371450"/>
            <a:chOff x="0" y="0"/>
            <a:chExt cx="1496600" cy="1828600"/>
          </a:xfrm>
        </p:grpSpPr>
        <p:sp>
          <p:nvSpPr>
            <p:cNvPr id="44" name="Freeform 44"/>
            <p:cNvSpPr/>
            <p:nvPr/>
          </p:nvSpPr>
          <p:spPr>
            <a:xfrm>
              <a:off x="12700" y="12700"/>
              <a:ext cx="1471295" cy="1803146"/>
            </a:xfrm>
            <a:custGeom>
              <a:avLst/>
              <a:gdLst/>
              <a:ahLst/>
              <a:cxnLst/>
              <a:rect l="l" t="t" r="r" b="b"/>
              <a:pathLst>
                <a:path w="1471295" h="1803146">
                  <a:moveTo>
                    <a:pt x="0" y="0"/>
                  </a:moveTo>
                  <a:lnTo>
                    <a:pt x="1226058" y="0"/>
                  </a:lnTo>
                  <a:lnTo>
                    <a:pt x="1471295" y="245999"/>
                  </a:lnTo>
                  <a:lnTo>
                    <a:pt x="1471295" y="1803146"/>
                  </a:lnTo>
                  <a:lnTo>
                    <a:pt x="0" y="1803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0"/>
              <a:ext cx="1496695" cy="1828546"/>
            </a:xfrm>
            <a:custGeom>
              <a:avLst/>
              <a:gdLst/>
              <a:ahLst/>
              <a:cxnLst/>
              <a:rect l="l" t="t" r="r" b="b"/>
              <a:pathLst>
                <a:path w="1496695" h="1828546">
                  <a:moveTo>
                    <a:pt x="12700" y="0"/>
                  </a:moveTo>
                  <a:lnTo>
                    <a:pt x="1238758" y="0"/>
                  </a:lnTo>
                  <a:cubicBezTo>
                    <a:pt x="1242187" y="0"/>
                    <a:pt x="1245362" y="1397"/>
                    <a:pt x="1247775" y="3683"/>
                  </a:cubicBezTo>
                  <a:lnTo>
                    <a:pt x="1493012" y="249682"/>
                  </a:lnTo>
                  <a:cubicBezTo>
                    <a:pt x="1495425" y="252095"/>
                    <a:pt x="1496695" y="255270"/>
                    <a:pt x="1496695" y="258699"/>
                  </a:cubicBezTo>
                  <a:lnTo>
                    <a:pt x="1496695" y="1815846"/>
                  </a:lnTo>
                  <a:cubicBezTo>
                    <a:pt x="1496695" y="1822831"/>
                    <a:pt x="1490980" y="1828546"/>
                    <a:pt x="1483995" y="1828546"/>
                  </a:cubicBezTo>
                  <a:lnTo>
                    <a:pt x="12700" y="1828546"/>
                  </a:lnTo>
                  <a:cubicBezTo>
                    <a:pt x="5715" y="1828546"/>
                    <a:pt x="0" y="1822831"/>
                    <a:pt x="0" y="18158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15846"/>
                  </a:lnTo>
                  <a:lnTo>
                    <a:pt x="12700" y="1815846"/>
                  </a:lnTo>
                  <a:lnTo>
                    <a:pt x="12700" y="1803146"/>
                  </a:lnTo>
                  <a:lnTo>
                    <a:pt x="1483868" y="1803146"/>
                  </a:lnTo>
                  <a:lnTo>
                    <a:pt x="1483868" y="1815846"/>
                  </a:lnTo>
                  <a:lnTo>
                    <a:pt x="1471168" y="1815846"/>
                  </a:lnTo>
                  <a:lnTo>
                    <a:pt x="1471168" y="258699"/>
                  </a:lnTo>
                  <a:lnTo>
                    <a:pt x="1483868" y="258699"/>
                  </a:lnTo>
                  <a:lnTo>
                    <a:pt x="1474851" y="267716"/>
                  </a:lnTo>
                  <a:lnTo>
                    <a:pt x="1229741" y="21717"/>
                  </a:lnTo>
                  <a:lnTo>
                    <a:pt x="1238758" y="12700"/>
                  </a:lnTo>
                  <a:lnTo>
                    <a:pt x="123875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931785" y="1922599"/>
            <a:ext cx="184650" cy="195450"/>
            <a:chOff x="0" y="0"/>
            <a:chExt cx="246200" cy="260600"/>
          </a:xfrm>
        </p:grpSpPr>
        <p:sp>
          <p:nvSpPr>
            <p:cNvPr id="47" name="Freeform 47"/>
            <p:cNvSpPr/>
            <p:nvPr/>
          </p:nvSpPr>
          <p:spPr>
            <a:xfrm>
              <a:off x="12700" y="12700"/>
              <a:ext cx="220853" cy="235204"/>
            </a:xfrm>
            <a:custGeom>
              <a:avLst/>
              <a:gdLst/>
              <a:ahLst/>
              <a:cxnLst/>
              <a:rect l="l" t="t" r="r" b="b"/>
              <a:pathLst>
                <a:path w="220853" h="235204">
                  <a:moveTo>
                    <a:pt x="0" y="235204"/>
                  </a:moveTo>
                  <a:lnTo>
                    <a:pt x="0" y="0"/>
                  </a:lnTo>
                  <a:lnTo>
                    <a:pt x="220853" y="235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14"/>
              <a:ext cx="246151" cy="260590"/>
            </a:xfrm>
            <a:custGeom>
              <a:avLst/>
              <a:gdLst/>
              <a:ahLst/>
              <a:cxnLst/>
              <a:rect l="l" t="t" r="r" b="b"/>
              <a:pathLst>
                <a:path w="246151" h="260590">
                  <a:moveTo>
                    <a:pt x="0" y="247890"/>
                  </a:moveTo>
                  <a:lnTo>
                    <a:pt x="0" y="12686"/>
                  </a:lnTo>
                  <a:cubicBezTo>
                    <a:pt x="0" y="7479"/>
                    <a:pt x="3175" y="2780"/>
                    <a:pt x="8001" y="875"/>
                  </a:cubicBezTo>
                  <a:cubicBezTo>
                    <a:pt x="12827" y="-1030"/>
                    <a:pt x="18415" y="240"/>
                    <a:pt x="21971" y="4050"/>
                  </a:cubicBezTo>
                  <a:lnTo>
                    <a:pt x="242697" y="239254"/>
                  </a:lnTo>
                  <a:cubicBezTo>
                    <a:pt x="246126" y="242937"/>
                    <a:pt x="247142" y="248398"/>
                    <a:pt x="245110" y="252970"/>
                  </a:cubicBezTo>
                  <a:cubicBezTo>
                    <a:pt x="243078" y="257542"/>
                    <a:pt x="238506" y="260590"/>
                    <a:pt x="233426" y="260590"/>
                  </a:cubicBezTo>
                  <a:lnTo>
                    <a:pt x="12700" y="260590"/>
                  </a:lnTo>
                  <a:cubicBezTo>
                    <a:pt x="5715" y="260590"/>
                    <a:pt x="0" y="254875"/>
                    <a:pt x="0" y="247890"/>
                  </a:cubicBezTo>
                  <a:moveTo>
                    <a:pt x="25400" y="247890"/>
                  </a:moveTo>
                  <a:lnTo>
                    <a:pt x="12700" y="247890"/>
                  </a:lnTo>
                  <a:lnTo>
                    <a:pt x="12700" y="235190"/>
                  </a:lnTo>
                  <a:lnTo>
                    <a:pt x="233553" y="235190"/>
                  </a:lnTo>
                  <a:lnTo>
                    <a:pt x="233553" y="247890"/>
                  </a:lnTo>
                  <a:lnTo>
                    <a:pt x="224282" y="256526"/>
                  </a:lnTo>
                  <a:lnTo>
                    <a:pt x="3429" y="21322"/>
                  </a:lnTo>
                  <a:lnTo>
                    <a:pt x="12700" y="12686"/>
                  </a:lnTo>
                  <a:lnTo>
                    <a:pt x="25400" y="12686"/>
                  </a:lnTo>
                  <a:lnTo>
                    <a:pt x="25400" y="247890"/>
                  </a:ln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9" name="AutoShape 49"/>
          <p:cNvSpPr/>
          <p:nvPr/>
        </p:nvSpPr>
        <p:spPr>
          <a:xfrm rot="72815">
            <a:off x="15105474" y="2283140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0" name="AutoShape 50"/>
          <p:cNvSpPr/>
          <p:nvPr/>
        </p:nvSpPr>
        <p:spPr>
          <a:xfrm rot="72815">
            <a:off x="15105474" y="2382756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1" name="AutoShape 51"/>
          <p:cNvSpPr/>
          <p:nvPr/>
        </p:nvSpPr>
        <p:spPr>
          <a:xfrm rot="72815">
            <a:off x="15105474" y="248237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2" name="AutoShape 52"/>
          <p:cNvSpPr/>
          <p:nvPr/>
        </p:nvSpPr>
        <p:spPr>
          <a:xfrm rot="72815">
            <a:off x="15105474" y="2581990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3" name="AutoShape 53"/>
          <p:cNvSpPr/>
          <p:nvPr/>
        </p:nvSpPr>
        <p:spPr>
          <a:xfrm rot="72815">
            <a:off x="15105474" y="2681606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4" name="AutoShape 54"/>
          <p:cNvSpPr/>
          <p:nvPr/>
        </p:nvSpPr>
        <p:spPr>
          <a:xfrm rot="72815">
            <a:off x="15105474" y="278122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5" name="AutoShape 55"/>
          <p:cNvSpPr/>
          <p:nvPr/>
        </p:nvSpPr>
        <p:spPr>
          <a:xfrm rot="72815">
            <a:off x="15105474" y="2880840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6" name="AutoShape 56"/>
          <p:cNvSpPr/>
          <p:nvPr/>
        </p:nvSpPr>
        <p:spPr>
          <a:xfrm rot="72815">
            <a:off x="15105474" y="2980456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7" name="AutoShape 57"/>
          <p:cNvSpPr/>
          <p:nvPr/>
        </p:nvSpPr>
        <p:spPr>
          <a:xfrm rot="72815">
            <a:off x="15105474" y="308007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58" name="AutoShape 58"/>
          <p:cNvSpPr/>
          <p:nvPr/>
        </p:nvSpPr>
        <p:spPr>
          <a:xfrm rot="72815">
            <a:off x="15105474" y="218352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59" name="Group 59"/>
          <p:cNvGrpSpPr/>
          <p:nvPr/>
        </p:nvGrpSpPr>
        <p:grpSpPr>
          <a:xfrm>
            <a:off x="14571225" y="2342249"/>
            <a:ext cx="1122450" cy="1371450"/>
            <a:chOff x="0" y="0"/>
            <a:chExt cx="1496600" cy="1828600"/>
          </a:xfrm>
        </p:grpSpPr>
        <p:sp>
          <p:nvSpPr>
            <p:cNvPr id="60" name="Freeform 60"/>
            <p:cNvSpPr/>
            <p:nvPr/>
          </p:nvSpPr>
          <p:spPr>
            <a:xfrm>
              <a:off x="12700" y="12700"/>
              <a:ext cx="1471295" cy="1803146"/>
            </a:xfrm>
            <a:custGeom>
              <a:avLst/>
              <a:gdLst/>
              <a:ahLst/>
              <a:cxnLst/>
              <a:rect l="l" t="t" r="r" b="b"/>
              <a:pathLst>
                <a:path w="1471295" h="1803146">
                  <a:moveTo>
                    <a:pt x="0" y="0"/>
                  </a:moveTo>
                  <a:lnTo>
                    <a:pt x="1226058" y="0"/>
                  </a:lnTo>
                  <a:lnTo>
                    <a:pt x="1471295" y="245999"/>
                  </a:lnTo>
                  <a:lnTo>
                    <a:pt x="1471295" y="1803146"/>
                  </a:lnTo>
                  <a:lnTo>
                    <a:pt x="0" y="1803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0" y="0"/>
              <a:ext cx="1496695" cy="1828546"/>
            </a:xfrm>
            <a:custGeom>
              <a:avLst/>
              <a:gdLst/>
              <a:ahLst/>
              <a:cxnLst/>
              <a:rect l="l" t="t" r="r" b="b"/>
              <a:pathLst>
                <a:path w="1496695" h="1828546">
                  <a:moveTo>
                    <a:pt x="12700" y="0"/>
                  </a:moveTo>
                  <a:lnTo>
                    <a:pt x="1238758" y="0"/>
                  </a:lnTo>
                  <a:cubicBezTo>
                    <a:pt x="1242187" y="0"/>
                    <a:pt x="1245362" y="1397"/>
                    <a:pt x="1247775" y="3683"/>
                  </a:cubicBezTo>
                  <a:lnTo>
                    <a:pt x="1493012" y="249682"/>
                  </a:lnTo>
                  <a:cubicBezTo>
                    <a:pt x="1495425" y="252095"/>
                    <a:pt x="1496695" y="255270"/>
                    <a:pt x="1496695" y="258699"/>
                  </a:cubicBezTo>
                  <a:lnTo>
                    <a:pt x="1496695" y="1815846"/>
                  </a:lnTo>
                  <a:cubicBezTo>
                    <a:pt x="1496695" y="1822831"/>
                    <a:pt x="1490980" y="1828546"/>
                    <a:pt x="1483995" y="1828546"/>
                  </a:cubicBezTo>
                  <a:lnTo>
                    <a:pt x="12700" y="1828546"/>
                  </a:lnTo>
                  <a:cubicBezTo>
                    <a:pt x="5715" y="1828546"/>
                    <a:pt x="0" y="1822831"/>
                    <a:pt x="0" y="18158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15846"/>
                  </a:lnTo>
                  <a:lnTo>
                    <a:pt x="12700" y="1815846"/>
                  </a:lnTo>
                  <a:lnTo>
                    <a:pt x="12700" y="1803146"/>
                  </a:lnTo>
                  <a:lnTo>
                    <a:pt x="1483868" y="1803146"/>
                  </a:lnTo>
                  <a:lnTo>
                    <a:pt x="1483868" y="1815846"/>
                  </a:lnTo>
                  <a:lnTo>
                    <a:pt x="1471168" y="1815846"/>
                  </a:lnTo>
                  <a:lnTo>
                    <a:pt x="1471168" y="258699"/>
                  </a:lnTo>
                  <a:lnTo>
                    <a:pt x="1483868" y="258699"/>
                  </a:lnTo>
                  <a:lnTo>
                    <a:pt x="1474851" y="267716"/>
                  </a:lnTo>
                  <a:lnTo>
                    <a:pt x="1229741" y="21717"/>
                  </a:lnTo>
                  <a:lnTo>
                    <a:pt x="1238758" y="12700"/>
                  </a:lnTo>
                  <a:lnTo>
                    <a:pt x="123875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5509035" y="2342249"/>
            <a:ext cx="184650" cy="195450"/>
            <a:chOff x="0" y="0"/>
            <a:chExt cx="246200" cy="260600"/>
          </a:xfrm>
        </p:grpSpPr>
        <p:sp>
          <p:nvSpPr>
            <p:cNvPr id="63" name="Freeform 63"/>
            <p:cNvSpPr/>
            <p:nvPr/>
          </p:nvSpPr>
          <p:spPr>
            <a:xfrm>
              <a:off x="12700" y="12700"/>
              <a:ext cx="220853" cy="235204"/>
            </a:xfrm>
            <a:custGeom>
              <a:avLst/>
              <a:gdLst/>
              <a:ahLst/>
              <a:cxnLst/>
              <a:rect l="l" t="t" r="r" b="b"/>
              <a:pathLst>
                <a:path w="220853" h="235204">
                  <a:moveTo>
                    <a:pt x="0" y="235204"/>
                  </a:moveTo>
                  <a:lnTo>
                    <a:pt x="0" y="0"/>
                  </a:lnTo>
                  <a:lnTo>
                    <a:pt x="220853" y="235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0" y="14"/>
              <a:ext cx="246151" cy="260590"/>
            </a:xfrm>
            <a:custGeom>
              <a:avLst/>
              <a:gdLst/>
              <a:ahLst/>
              <a:cxnLst/>
              <a:rect l="l" t="t" r="r" b="b"/>
              <a:pathLst>
                <a:path w="246151" h="260590">
                  <a:moveTo>
                    <a:pt x="0" y="247890"/>
                  </a:moveTo>
                  <a:lnTo>
                    <a:pt x="0" y="12686"/>
                  </a:lnTo>
                  <a:cubicBezTo>
                    <a:pt x="0" y="7479"/>
                    <a:pt x="3175" y="2780"/>
                    <a:pt x="8001" y="875"/>
                  </a:cubicBezTo>
                  <a:cubicBezTo>
                    <a:pt x="12827" y="-1030"/>
                    <a:pt x="18415" y="240"/>
                    <a:pt x="21971" y="4050"/>
                  </a:cubicBezTo>
                  <a:lnTo>
                    <a:pt x="242697" y="239254"/>
                  </a:lnTo>
                  <a:cubicBezTo>
                    <a:pt x="246126" y="242937"/>
                    <a:pt x="247142" y="248398"/>
                    <a:pt x="245110" y="252970"/>
                  </a:cubicBezTo>
                  <a:cubicBezTo>
                    <a:pt x="243078" y="257542"/>
                    <a:pt x="238506" y="260590"/>
                    <a:pt x="233426" y="260590"/>
                  </a:cubicBezTo>
                  <a:lnTo>
                    <a:pt x="12700" y="260590"/>
                  </a:lnTo>
                  <a:cubicBezTo>
                    <a:pt x="5715" y="260590"/>
                    <a:pt x="0" y="254875"/>
                    <a:pt x="0" y="247890"/>
                  </a:cubicBezTo>
                  <a:moveTo>
                    <a:pt x="25400" y="247890"/>
                  </a:moveTo>
                  <a:lnTo>
                    <a:pt x="12700" y="247890"/>
                  </a:lnTo>
                  <a:lnTo>
                    <a:pt x="12700" y="235190"/>
                  </a:lnTo>
                  <a:lnTo>
                    <a:pt x="233553" y="235190"/>
                  </a:lnTo>
                  <a:lnTo>
                    <a:pt x="233553" y="247890"/>
                  </a:lnTo>
                  <a:lnTo>
                    <a:pt x="224282" y="256526"/>
                  </a:lnTo>
                  <a:lnTo>
                    <a:pt x="3429" y="21322"/>
                  </a:lnTo>
                  <a:lnTo>
                    <a:pt x="12700" y="12686"/>
                  </a:lnTo>
                  <a:lnTo>
                    <a:pt x="25400" y="12686"/>
                  </a:lnTo>
                  <a:lnTo>
                    <a:pt x="25400" y="247890"/>
                  </a:ln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5" name="AutoShape 65"/>
          <p:cNvSpPr/>
          <p:nvPr/>
        </p:nvSpPr>
        <p:spPr>
          <a:xfrm rot="72815">
            <a:off x="14682724" y="2702790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66" name="AutoShape 66"/>
          <p:cNvSpPr/>
          <p:nvPr/>
        </p:nvSpPr>
        <p:spPr>
          <a:xfrm rot="72815">
            <a:off x="14682724" y="2802406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67" name="AutoShape 67"/>
          <p:cNvSpPr/>
          <p:nvPr/>
        </p:nvSpPr>
        <p:spPr>
          <a:xfrm rot="72815">
            <a:off x="14682724" y="290202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68" name="AutoShape 68"/>
          <p:cNvSpPr/>
          <p:nvPr/>
        </p:nvSpPr>
        <p:spPr>
          <a:xfrm rot="72815">
            <a:off x="14682724" y="3001640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69" name="AutoShape 69"/>
          <p:cNvSpPr/>
          <p:nvPr/>
        </p:nvSpPr>
        <p:spPr>
          <a:xfrm rot="72815">
            <a:off x="14682724" y="3101256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0" name="AutoShape 70"/>
          <p:cNvSpPr/>
          <p:nvPr/>
        </p:nvSpPr>
        <p:spPr>
          <a:xfrm rot="72815">
            <a:off x="14682724" y="320087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1" name="AutoShape 71"/>
          <p:cNvSpPr/>
          <p:nvPr/>
        </p:nvSpPr>
        <p:spPr>
          <a:xfrm rot="72815">
            <a:off x="14682724" y="3300490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2" name="AutoShape 72"/>
          <p:cNvSpPr/>
          <p:nvPr/>
        </p:nvSpPr>
        <p:spPr>
          <a:xfrm rot="72815">
            <a:off x="14682724" y="3400106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3" name="AutoShape 73"/>
          <p:cNvSpPr/>
          <p:nvPr/>
        </p:nvSpPr>
        <p:spPr>
          <a:xfrm rot="72815">
            <a:off x="14682724" y="349972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4" name="AutoShape 74"/>
          <p:cNvSpPr/>
          <p:nvPr/>
        </p:nvSpPr>
        <p:spPr>
          <a:xfrm rot="72815">
            <a:off x="14682724" y="2603174"/>
            <a:ext cx="899452" cy="0"/>
          </a:xfrm>
          <a:prstGeom prst="line">
            <a:avLst/>
          </a:prstGeom>
          <a:ln w="9525" cap="rnd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5" name="AutoShape 75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EA56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6" name="TextBox 76"/>
          <p:cNvSpPr txBox="1"/>
          <p:nvPr/>
        </p:nvSpPr>
        <p:spPr>
          <a:xfrm>
            <a:off x="5322030" y="5212839"/>
            <a:ext cx="7643940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Génesis Balcazar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Ing.Informática + TDE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Desarrollo avanzado de aplicaciones para la Web de Datos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23" y="61576"/>
            <a:ext cx="18153485" cy="10163593"/>
          </a:xfrm>
          <a:custGeom>
            <a:avLst/>
            <a:gdLst/>
            <a:ahLst/>
            <a:cxnLst/>
            <a:rect l="l" t="t" r="r" b="b"/>
            <a:pathLst>
              <a:path w="18153485" h="10163593">
                <a:moveTo>
                  <a:pt x="0" y="0"/>
                </a:moveTo>
                <a:lnTo>
                  <a:pt x="18153484" y="0"/>
                </a:lnTo>
                <a:lnTo>
                  <a:pt x="18153484" y="10163592"/>
                </a:lnTo>
                <a:lnTo>
                  <a:pt x="0" y="10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72225" y="398775"/>
            <a:ext cx="17371981" cy="9489450"/>
            <a:chOff x="0" y="0"/>
            <a:chExt cx="23162641" cy="12652600"/>
          </a:xfrm>
        </p:grpSpPr>
        <p:sp>
          <p:nvSpPr>
            <p:cNvPr id="4" name="Freeform 4"/>
            <p:cNvSpPr/>
            <p:nvPr/>
          </p:nvSpPr>
          <p:spPr>
            <a:xfrm>
              <a:off x="19612" y="12700"/>
              <a:ext cx="23123346" cy="12627102"/>
            </a:xfrm>
            <a:custGeom>
              <a:avLst/>
              <a:gdLst/>
              <a:ahLst/>
              <a:cxnLst/>
              <a:rect l="l" t="t" r="r" b="b"/>
              <a:pathLst>
                <a:path w="23123346" h="12627102">
                  <a:moveTo>
                    <a:pt x="0" y="434467"/>
                  </a:moveTo>
                  <a:cubicBezTo>
                    <a:pt x="0" y="194564"/>
                    <a:pt x="300461" y="0"/>
                    <a:pt x="671135" y="0"/>
                  </a:cubicBezTo>
                  <a:lnTo>
                    <a:pt x="22452212" y="0"/>
                  </a:lnTo>
                  <a:cubicBezTo>
                    <a:pt x="22822885" y="0"/>
                    <a:pt x="23123346" y="194564"/>
                    <a:pt x="23123346" y="434467"/>
                  </a:cubicBezTo>
                  <a:lnTo>
                    <a:pt x="23123346" y="12192635"/>
                  </a:lnTo>
                  <a:cubicBezTo>
                    <a:pt x="23123346" y="12432665"/>
                    <a:pt x="22822885" y="12627102"/>
                    <a:pt x="22452212" y="12627102"/>
                  </a:cubicBezTo>
                  <a:lnTo>
                    <a:pt x="671135" y="12627102"/>
                  </a:lnTo>
                  <a:cubicBezTo>
                    <a:pt x="300461" y="12627229"/>
                    <a:pt x="0" y="12432665"/>
                    <a:pt x="0" y="121926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62571" cy="12652502"/>
            </a:xfrm>
            <a:custGeom>
              <a:avLst/>
              <a:gdLst/>
              <a:ahLst/>
              <a:cxnLst/>
              <a:rect l="l" t="t" r="r" b="b"/>
              <a:pathLst>
                <a:path w="23162571" h="12652502">
                  <a:moveTo>
                    <a:pt x="0" y="447167"/>
                  </a:moveTo>
                  <a:cubicBezTo>
                    <a:pt x="0" y="200152"/>
                    <a:pt x="309287" y="0"/>
                    <a:pt x="690747" y="0"/>
                  </a:cubicBezTo>
                  <a:lnTo>
                    <a:pt x="22471824" y="0"/>
                  </a:lnTo>
                  <a:lnTo>
                    <a:pt x="22471824" y="12700"/>
                  </a:lnTo>
                  <a:lnTo>
                    <a:pt x="22471824" y="0"/>
                  </a:lnTo>
                  <a:cubicBezTo>
                    <a:pt x="22853283" y="0"/>
                    <a:pt x="23162571" y="200152"/>
                    <a:pt x="23162571" y="447167"/>
                  </a:cubicBezTo>
                  <a:lnTo>
                    <a:pt x="23142958" y="447167"/>
                  </a:lnTo>
                  <a:lnTo>
                    <a:pt x="23162571" y="447167"/>
                  </a:lnTo>
                  <a:lnTo>
                    <a:pt x="23162571" y="12205335"/>
                  </a:lnTo>
                  <a:lnTo>
                    <a:pt x="23142958" y="12205335"/>
                  </a:lnTo>
                  <a:lnTo>
                    <a:pt x="23162571" y="12205335"/>
                  </a:lnTo>
                  <a:cubicBezTo>
                    <a:pt x="23162571" y="12452350"/>
                    <a:pt x="22853283" y="12652502"/>
                    <a:pt x="22471824" y="12652502"/>
                  </a:cubicBezTo>
                  <a:lnTo>
                    <a:pt x="22471824" y="12639802"/>
                  </a:lnTo>
                  <a:lnTo>
                    <a:pt x="22471824" y="12652502"/>
                  </a:lnTo>
                  <a:lnTo>
                    <a:pt x="690747" y="12652502"/>
                  </a:lnTo>
                  <a:lnTo>
                    <a:pt x="690747" y="12639802"/>
                  </a:lnTo>
                  <a:lnTo>
                    <a:pt x="690747" y="12652502"/>
                  </a:lnTo>
                  <a:cubicBezTo>
                    <a:pt x="309287" y="12652629"/>
                    <a:pt x="0" y="12452350"/>
                    <a:pt x="0" y="12205335"/>
                  </a:cubicBezTo>
                  <a:lnTo>
                    <a:pt x="0" y="447167"/>
                  </a:lnTo>
                  <a:lnTo>
                    <a:pt x="19612" y="447167"/>
                  </a:lnTo>
                  <a:lnTo>
                    <a:pt x="0" y="447167"/>
                  </a:lnTo>
                  <a:moveTo>
                    <a:pt x="39225" y="447167"/>
                  </a:moveTo>
                  <a:lnTo>
                    <a:pt x="39225" y="12205335"/>
                  </a:lnTo>
                  <a:lnTo>
                    <a:pt x="19612" y="12205335"/>
                  </a:lnTo>
                  <a:lnTo>
                    <a:pt x="39225" y="12205335"/>
                  </a:lnTo>
                  <a:cubicBezTo>
                    <a:pt x="39225" y="12438253"/>
                    <a:pt x="330860" y="12627102"/>
                    <a:pt x="690747" y="12627102"/>
                  </a:cubicBezTo>
                  <a:lnTo>
                    <a:pt x="22471824" y="12627102"/>
                  </a:lnTo>
                  <a:cubicBezTo>
                    <a:pt x="22831710" y="12627102"/>
                    <a:pt x="23123345" y="12438253"/>
                    <a:pt x="23123345" y="12205335"/>
                  </a:cubicBezTo>
                  <a:lnTo>
                    <a:pt x="23123345" y="447167"/>
                  </a:lnTo>
                  <a:cubicBezTo>
                    <a:pt x="23123345" y="214249"/>
                    <a:pt x="22831710" y="25400"/>
                    <a:pt x="22471824" y="25400"/>
                  </a:cubicBezTo>
                  <a:lnTo>
                    <a:pt x="690747" y="25400"/>
                  </a:lnTo>
                  <a:lnTo>
                    <a:pt x="690747" y="12700"/>
                  </a:lnTo>
                  <a:lnTo>
                    <a:pt x="690747" y="25400"/>
                  </a:lnTo>
                  <a:cubicBezTo>
                    <a:pt x="330860" y="25400"/>
                    <a:pt x="39225" y="214249"/>
                    <a:pt x="39225" y="447167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AutoShape 6"/>
          <p:cNvSpPr/>
          <p:nvPr/>
        </p:nvSpPr>
        <p:spPr>
          <a:xfrm rot="5814">
            <a:off x="472217" y="1087600"/>
            <a:ext cx="11263666" cy="0"/>
          </a:xfrm>
          <a:prstGeom prst="line">
            <a:avLst/>
          </a:prstGeom>
          <a:ln w="9525" cap="rnd">
            <a:solidFill>
              <a:srgbClr val="2742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747325" y="571475"/>
            <a:ext cx="1639050" cy="409650"/>
          </a:xfrm>
          <a:custGeom>
            <a:avLst/>
            <a:gdLst/>
            <a:ahLst/>
            <a:cxnLst/>
            <a:rect l="l" t="t" r="r" b="b"/>
            <a:pathLst>
              <a:path w="1639050" h="409650">
                <a:moveTo>
                  <a:pt x="0" y="0"/>
                </a:moveTo>
                <a:lnTo>
                  <a:pt x="1639050" y="0"/>
                </a:lnTo>
                <a:lnTo>
                  <a:pt x="1639050" y="409650"/>
                </a:lnTo>
                <a:lnTo>
                  <a:pt x="0" y="40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5444235" y="1224837"/>
            <a:ext cx="739953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27421C"/>
                </a:solidFill>
                <a:latin typeface="Arimo"/>
                <a:ea typeface="Arimo"/>
                <a:cs typeface="Arimo"/>
                <a:sym typeface="Arimo"/>
              </a:rPr>
              <a:t>Objetivo Principal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6375" y="2673025"/>
            <a:ext cx="13390661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El objetivo de este proyecto es desarrollar un Terminal Punto de Venta (TPV) para bares y restaurantes, basado en una arquitectura de microservicios, que permita gestionar varios aspectos, como pueden ser: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El catálogo de productos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Las ventas y comandas por mesa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El análisis de métricas y estadísticas del negocio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27421C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El objetivo final es simular un TPV funcional, escalable y mantenible, similar a los utilizados en entornos profesionales.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23" y="61576"/>
            <a:ext cx="18153485" cy="10163593"/>
          </a:xfrm>
          <a:custGeom>
            <a:avLst/>
            <a:gdLst/>
            <a:ahLst/>
            <a:cxnLst/>
            <a:rect l="l" t="t" r="r" b="b"/>
            <a:pathLst>
              <a:path w="18153485" h="10163593">
                <a:moveTo>
                  <a:pt x="0" y="0"/>
                </a:moveTo>
                <a:lnTo>
                  <a:pt x="18153484" y="0"/>
                </a:lnTo>
                <a:lnTo>
                  <a:pt x="18153484" y="10163592"/>
                </a:lnTo>
                <a:lnTo>
                  <a:pt x="0" y="10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61775" y="398775"/>
            <a:ext cx="17364450" cy="9489450"/>
            <a:chOff x="0" y="0"/>
            <a:chExt cx="23152600" cy="126526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23127208" cy="12627102"/>
            </a:xfrm>
            <a:custGeom>
              <a:avLst/>
              <a:gdLst/>
              <a:ahLst/>
              <a:cxnLst/>
              <a:rect l="l" t="t" r="r" b="b"/>
              <a:pathLst>
                <a:path w="23127208" h="12627102">
                  <a:moveTo>
                    <a:pt x="0" y="434467"/>
                  </a:moveTo>
                  <a:cubicBezTo>
                    <a:pt x="0" y="194564"/>
                    <a:pt x="194691" y="0"/>
                    <a:pt x="434848" y="0"/>
                  </a:cubicBezTo>
                  <a:lnTo>
                    <a:pt x="22692361" y="0"/>
                  </a:lnTo>
                  <a:cubicBezTo>
                    <a:pt x="22932518" y="0"/>
                    <a:pt x="23127208" y="194564"/>
                    <a:pt x="23127208" y="434467"/>
                  </a:cubicBezTo>
                  <a:lnTo>
                    <a:pt x="23127208" y="12192635"/>
                  </a:lnTo>
                  <a:cubicBezTo>
                    <a:pt x="23127208" y="12432665"/>
                    <a:pt x="22932518" y="12627102"/>
                    <a:pt x="22692361" y="12627102"/>
                  </a:cubicBezTo>
                  <a:lnTo>
                    <a:pt x="434848" y="12627102"/>
                  </a:lnTo>
                  <a:cubicBezTo>
                    <a:pt x="194691" y="12627229"/>
                    <a:pt x="0" y="12432665"/>
                    <a:pt x="0" y="121926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52608" cy="12652502"/>
            </a:xfrm>
            <a:custGeom>
              <a:avLst/>
              <a:gdLst/>
              <a:ahLst/>
              <a:cxnLst/>
              <a:rect l="l" t="t" r="r" b="b"/>
              <a:pathLst>
                <a:path w="23152608" h="12652502">
                  <a:moveTo>
                    <a:pt x="0" y="447167"/>
                  </a:moveTo>
                  <a:cubicBezTo>
                    <a:pt x="0" y="200152"/>
                    <a:pt x="200406" y="0"/>
                    <a:pt x="447548" y="0"/>
                  </a:cubicBezTo>
                  <a:lnTo>
                    <a:pt x="22705061" y="0"/>
                  </a:lnTo>
                  <a:lnTo>
                    <a:pt x="22705061" y="12700"/>
                  </a:lnTo>
                  <a:lnTo>
                    <a:pt x="22705061" y="0"/>
                  </a:lnTo>
                  <a:cubicBezTo>
                    <a:pt x="22952202" y="0"/>
                    <a:pt x="23152608" y="200152"/>
                    <a:pt x="23152608" y="447167"/>
                  </a:cubicBezTo>
                  <a:lnTo>
                    <a:pt x="23139908" y="447167"/>
                  </a:lnTo>
                  <a:lnTo>
                    <a:pt x="23152608" y="447167"/>
                  </a:lnTo>
                  <a:lnTo>
                    <a:pt x="23152608" y="12205335"/>
                  </a:lnTo>
                  <a:lnTo>
                    <a:pt x="23139908" y="12205335"/>
                  </a:lnTo>
                  <a:lnTo>
                    <a:pt x="23152608" y="12205335"/>
                  </a:lnTo>
                  <a:cubicBezTo>
                    <a:pt x="23152608" y="12452350"/>
                    <a:pt x="22952202" y="12652502"/>
                    <a:pt x="22705061" y="12652502"/>
                  </a:cubicBezTo>
                  <a:lnTo>
                    <a:pt x="22705061" y="12639802"/>
                  </a:lnTo>
                  <a:lnTo>
                    <a:pt x="22705061" y="12652502"/>
                  </a:lnTo>
                  <a:lnTo>
                    <a:pt x="447548" y="12652502"/>
                  </a:lnTo>
                  <a:lnTo>
                    <a:pt x="447548" y="12639802"/>
                  </a:lnTo>
                  <a:lnTo>
                    <a:pt x="447548" y="12652502"/>
                  </a:lnTo>
                  <a:cubicBezTo>
                    <a:pt x="200406" y="12652629"/>
                    <a:pt x="0" y="12452350"/>
                    <a:pt x="0" y="12205335"/>
                  </a:cubicBezTo>
                  <a:lnTo>
                    <a:pt x="0" y="447167"/>
                  </a:lnTo>
                  <a:lnTo>
                    <a:pt x="12700" y="447167"/>
                  </a:lnTo>
                  <a:lnTo>
                    <a:pt x="0" y="447167"/>
                  </a:lnTo>
                  <a:moveTo>
                    <a:pt x="25400" y="447167"/>
                  </a:moveTo>
                  <a:lnTo>
                    <a:pt x="25400" y="12205335"/>
                  </a:lnTo>
                  <a:lnTo>
                    <a:pt x="12700" y="12205335"/>
                  </a:lnTo>
                  <a:lnTo>
                    <a:pt x="25400" y="12205335"/>
                  </a:lnTo>
                  <a:cubicBezTo>
                    <a:pt x="25400" y="12438253"/>
                    <a:pt x="214376" y="12627102"/>
                    <a:pt x="447548" y="12627102"/>
                  </a:cubicBezTo>
                  <a:lnTo>
                    <a:pt x="22705061" y="12627102"/>
                  </a:lnTo>
                  <a:cubicBezTo>
                    <a:pt x="22938232" y="12627102"/>
                    <a:pt x="23127208" y="12438253"/>
                    <a:pt x="23127208" y="12205335"/>
                  </a:cubicBezTo>
                  <a:lnTo>
                    <a:pt x="23127208" y="447167"/>
                  </a:lnTo>
                  <a:cubicBezTo>
                    <a:pt x="23127208" y="214249"/>
                    <a:pt x="22938232" y="25400"/>
                    <a:pt x="22705061" y="25400"/>
                  </a:cubicBezTo>
                  <a:lnTo>
                    <a:pt x="447548" y="25400"/>
                  </a:lnTo>
                  <a:lnTo>
                    <a:pt x="447548" y="12700"/>
                  </a:lnTo>
                  <a:lnTo>
                    <a:pt x="447548" y="25400"/>
                  </a:lnTo>
                  <a:cubicBezTo>
                    <a:pt x="214376" y="25400"/>
                    <a:pt x="25400" y="214249"/>
                    <a:pt x="25400" y="447167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AutoShape 6"/>
          <p:cNvSpPr/>
          <p:nvPr/>
        </p:nvSpPr>
        <p:spPr>
          <a:xfrm rot="3768">
            <a:off x="472220" y="1087600"/>
            <a:ext cx="17376460" cy="0"/>
          </a:xfrm>
          <a:prstGeom prst="line">
            <a:avLst/>
          </a:prstGeom>
          <a:ln w="9525" cap="rnd">
            <a:solidFill>
              <a:srgbClr val="2742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747325" y="571475"/>
            <a:ext cx="420450" cy="409650"/>
            <a:chOff x="0" y="0"/>
            <a:chExt cx="560600" cy="546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EA564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6625" y="571475"/>
            <a:ext cx="420450" cy="409650"/>
            <a:chOff x="0" y="0"/>
            <a:chExt cx="560600" cy="546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F9B177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65925" y="571475"/>
            <a:ext cx="420450" cy="409650"/>
            <a:chOff x="0" y="0"/>
            <a:chExt cx="560600" cy="5462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BAD8E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31425" y="1173325"/>
            <a:ext cx="1522515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421C"/>
                </a:solidFill>
                <a:latin typeface="Arimo"/>
                <a:ea typeface="Arimo"/>
                <a:cs typeface="Arimo"/>
                <a:sym typeface="Arimo"/>
              </a:rPr>
              <a:t>Listado de funcionalidades, APIs y modelo de datos.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7325" y="3791726"/>
            <a:ext cx="9124725" cy="503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Funcionalidades principales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Gestión completa de productos (crear, modificar y eliminar)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Gestión de ventas por mesas (Mesa 1–4, Barra y Terraza)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Creación de comandas con múltiples productos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Cálculo automático del total de la venta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Selección del método de pago (efectivo, tarjeta o transferencia)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Visualización de métricas y estadísticas del negocio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Generación de tickets de venta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Interfaz SPA sin recarga de página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7421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016104" y="4210826"/>
            <a:ext cx="7243196" cy="420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APIs desarrolladas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API de Productos (Node.js + Express + MongoDB)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API de Ventas (Python + FastAPI + MySQL)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Gestión de ventas y comandas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API de Métricas (Python + FastAPI + MySQL – solo lectura)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Consultas analíticas y estadísticas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API Gateway (Node.js + Express)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7421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23" y="61576"/>
            <a:ext cx="18153485" cy="10163593"/>
          </a:xfrm>
          <a:custGeom>
            <a:avLst/>
            <a:gdLst/>
            <a:ahLst/>
            <a:cxnLst/>
            <a:rect l="l" t="t" r="r" b="b"/>
            <a:pathLst>
              <a:path w="18153485" h="10163593">
                <a:moveTo>
                  <a:pt x="0" y="0"/>
                </a:moveTo>
                <a:lnTo>
                  <a:pt x="18153484" y="0"/>
                </a:lnTo>
                <a:lnTo>
                  <a:pt x="18153484" y="10163592"/>
                </a:lnTo>
                <a:lnTo>
                  <a:pt x="0" y="10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61775" y="398775"/>
            <a:ext cx="17364450" cy="9489450"/>
            <a:chOff x="0" y="0"/>
            <a:chExt cx="23152600" cy="126526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23127208" cy="12627102"/>
            </a:xfrm>
            <a:custGeom>
              <a:avLst/>
              <a:gdLst/>
              <a:ahLst/>
              <a:cxnLst/>
              <a:rect l="l" t="t" r="r" b="b"/>
              <a:pathLst>
                <a:path w="23127208" h="12627102">
                  <a:moveTo>
                    <a:pt x="0" y="434467"/>
                  </a:moveTo>
                  <a:cubicBezTo>
                    <a:pt x="0" y="194564"/>
                    <a:pt x="194691" y="0"/>
                    <a:pt x="434848" y="0"/>
                  </a:cubicBezTo>
                  <a:lnTo>
                    <a:pt x="22692361" y="0"/>
                  </a:lnTo>
                  <a:cubicBezTo>
                    <a:pt x="22932518" y="0"/>
                    <a:pt x="23127208" y="194564"/>
                    <a:pt x="23127208" y="434467"/>
                  </a:cubicBezTo>
                  <a:lnTo>
                    <a:pt x="23127208" y="12192635"/>
                  </a:lnTo>
                  <a:cubicBezTo>
                    <a:pt x="23127208" y="12432665"/>
                    <a:pt x="22932518" y="12627102"/>
                    <a:pt x="22692361" y="12627102"/>
                  </a:cubicBezTo>
                  <a:lnTo>
                    <a:pt x="434848" y="12627102"/>
                  </a:lnTo>
                  <a:cubicBezTo>
                    <a:pt x="194691" y="12627229"/>
                    <a:pt x="0" y="12432665"/>
                    <a:pt x="0" y="121926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52608" cy="12652502"/>
            </a:xfrm>
            <a:custGeom>
              <a:avLst/>
              <a:gdLst/>
              <a:ahLst/>
              <a:cxnLst/>
              <a:rect l="l" t="t" r="r" b="b"/>
              <a:pathLst>
                <a:path w="23152608" h="12652502">
                  <a:moveTo>
                    <a:pt x="0" y="447167"/>
                  </a:moveTo>
                  <a:cubicBezTo>
                    <a:pt x="0" y="200152"/>
                    <a:pt x="200406" y="0"/>
                    <a:pt x="447548" y="0"/>
                  </a:cubicBezTo>
                  <a:lnTo>
                    <a:pt x="22705061" y="0"/>
                  </a:lnTo>
                  <a:lnTo>
                    <a:pt x="22705061" y="12700"/>
                  </a:lnTo>
                  <a:lnTo>
                    <a:pt x="22705061" y="0"/>
                  </a:lnTo>
                  <a:cubicBezTo>
                    <a:pt x="22952202" y="0"/>
                    <a:pt x="23152608" y="200152"/>
                    <a:pt x="23152608" y="447167"/>
                  </a:cubicBezTo>
                  <a:lnTo>
                    <a:pt x="23139908" y="447167"/>
                  </a:lnTo>
                  <a:lnTo>
                    <a:pt x="23152608" y="447167"/>
                  </a:lnTo>
                  <a:lnTo>
                    <a:pt x="23152608" y="12205335"/>
                  </a:lnTo>
                  <a:lnTo>
                    <a:pt x="23139908" y="12205335"/>
                  </a:lnTo>
                  <a:lnTo>
                    <a:pt x="23152608" y="12205335"/>
                  </a:lnTo>
                  <a:cubicBezTo>
                    <a:pt x="23152608" y="12452350"/>
                    <a:pt x="22952202" y="12652502"/>
                    <a:pt x="22705061" y="12652502"/>
                  </a:cubicBezTo>
                  <a:lnTo>
                    <a:pt x="22705061" y="12639802"/>
                  </a:lnTo>
                  <a:lnTo>
                    <a:pt x="22705061" y="12652502"/>
                  </a:lnTo>
                  <a:lnTo>
                    <a:pt x="447548" y="12652502"/>
                  </a:lnTo>
                  <a:lnTo>
                    <a:pt x="447548" y="12639802"/>
                  </a:lnTo>
                  <a:lnTo>
                    <a:pt x="447548" y="12652502"/>
                  </a:lnTo>
                  <a:cubicBezTo>
                    <a:pt x="200406" y="12652629"/>
                    <a:pt x="0" y="12452350"/>
                    <a:pt x="0" y="12205335"/>
                  </a:cubicBezTo>
                  <a:lnTo>
                    <a:pt x="0" y="447167"/>
                  </a:lnTo>
                  <a:lnTo>
                    <a:pt x="12700" y="447167"/>
                  </a:lnTo>
                  <a:lnTo>
                    <a:pt x="0" y="447167"/>
                  </a:lnTo>
                  <a:moveTo>
                    <a:pt x="25400" y="447167"/>
                  </a:moveTo>
                  <a:lnTo>
                    <a:pt x="25400" y="12205335"/>
                  </a:lnTo>
                  <a:lnTo>
                    <a:pt x="12700" y="12205335"/>
                  </a:lnTo>
                  <a:lnTo>
                    <a:pt x="25400" y="12205335"/>
                  </a:lnTo>
                  <a:cubicBezTo>
                    <a:pt x="25400" y="12438253"/>
                    <a:pt x="214376" y="12627102"/>
                    <a:pt x="447548" y="12627102"/>
                  </a:cubicBezTo>
                  <a:lnTo>
                    <a:pt x="22705061" y="12627102"/>
                  </a:lnTo>
                  <a:cubicBezTo>
                    <a:pt x="22938232" y="12627102"/>
                    <a:pt x="23127208" y="12438253"/>
                    <a:pt x="23127208" y="12205335"/>
                  </a:cubicBezTo>
                  <a:lnTo>
                    <a:pt x="23127208" y="447167"/>
                  </a:lnTo>
                  <a:cubicBezTo>
                    <a:pt x="23127208" y="214249"/>
                    <a:pt x="22938232" y="25400"/>
                    <a:pt x="22705061" y="25400"/>
                  </a:cubicBezTo>
                  <a:lnTo>
                    <a:pt x="447548" y="25400"/>
                  </a:lnTo>
                  <a:lnTo>
                    <a:pt x="447548" y="12700"/>
                  </a:lnTo>
                  <a:lnTo>
                    <a:pt x="447548" y="25400"/>
                  </a:lnTo>
                  <a:cubicBezTo>
                    <a:pt x="214376" y="25400"/>
                    <a:pt x="25400" y="214249"/>
                    <a:pt x="25400" y="447167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AutoShape 6"/>
          <p:cNvSpPr/>
          <p:nvPr/>
        </p:nvSpPr>
        <p:spPr>
          <a:xfrm rot="3768">
            <a:off x="472220" y="1087600"/>
            <a:ext cx="17376460" cy="0"/>
          </a:xfrm>
          <a:prstGeom prst="line">
            <a:avLst/>
          </a:prstGeom>
          <a:ln w="9525" cap="rnd">
            <a:solidFill>
              <a:srgbClr val="2742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747325" y="571475"/>
            <a:ext cx="420450" cy="409650"/>
            <a:chOff x="0" y="0"/>
            <a:chExt cx="560600" cy="546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EA564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6625" y="571475"/>
            <a:ext cx="420450" cy="409650"/>
            <a:chOff x="0" y="0"/>
            <a:chExt cx="560600" cy="546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F9B177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65925" y="571475"/>
            <a:ext cx="420450" cy="409650"/>
            <a:chOff x="0" y="0"/>
            <a:chExt cx="560600" cy="5462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BAD8E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31425" y="1173325"/>
            <a:ext cx="1522515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421C"/>
                </a:solidFill>
                <a:latin typeface="Arimo"/>
                <a:ea typeface="Arimo"/>
                <a:cs typeface="Arimo"/>
                <a:sym typeface="Arimo"/>
              </a:rPr>
              <a:t>Listado de funcionalidades, APIs y modelo de datos.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54313" y="4082726"/>
            <a:ext cx="9124725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Modelo de datos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MongoDB: colección productos (datos simples y flexibles)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MySQL:</a:t>
            </a:r>
          </a:p>
          <a:p>
            <a:pPr marL="1209039" lvl="2" indent="-403013" algn="l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Tabla venta</a:t>
            </a:r>
          </a:p>
          <a:p>
            <a:pPr marL="1209039" lvl="2" indent="-403013" algn="l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Tabla comanda</a:t>
            </a:r>
          </a:p>
          <a:p>
            <a:pPr marL="1209039" lvl="2" indent="-403013" algn="l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Relación 1:N entre venta y comandas con integridad referencial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7421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23" y="61576"/>
            <a:ext cx="18153485" cy="10163593"/>
          </a:xfrm>
          <a:custGeom>
            <a:avLst/>
            <a:gdLst/>
            <a:ahLst/>
            <a:cxnLst/>
            <a:rect l="l" t="t" r="r" b="b"/>
            <a:pathLst>
              <a:path w="18153485" h="10163593">
                <a:moveTo>
                  <a:pt x="0" y="0"/>
                </a:moveTo>
                <a:lnTo>
                  <a:pt x="18153484" y="0"/>
                </a:lnTo>
                <a:lnTo>
                  <a:pt x="18153484" y="10163592"/>
                </a:lnTo>
                <a:lnTo>
                  <a:pt x="0" y="10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61775" y="398775"/>
            <a:ext cx="17364450" cy="9489450"/>
            <a:chOff x="0" y="0"/>
            <a:chExt cx="23152600" cy="126526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23127208" cy="12627102"/>
            </a:xfrm>
            <a:custGeom>
              <a:avLst/>
              <a:gdLst/>
              <a:ahLst/>
              <a:cxnLst/>
              <a:rect l="l" t="t" r="r" b="b"/>
              <a:pathLst>
                <a:path w="23127208" h="12627102">
                  <a:moveTo>
                    <a:pt x="0" y="434467"/>
                  </a:moveTo>
                  <a:cubicBezTo>
                    <a:pt x="0" y="194564"/>
                    <a:pt x="194691" y="0"/>
                    <a:pt x="434848" y="0"/>
                  </a:cubicBezTo>
                  <a:lnTo>
                    <a:pt x="22692361" y="0"/>
                  </a:lnTo>
                  <a:cubicBezTo>
                    <a:pt x="22932518" y="0"/>
                    <a:pt x="23127208" y="194564"/>
                    <a:pt x="23127208" y="434467"/>
                  </a:cubicBezTo>
                  <a:lnTo>
                    <a:pt x="23127208" y="12192635"/>
                  </a:lnTo>
                  <a:cubicBezTo>
                    <a:pt x="23127208" y="12432665"/>
                    <a:pt x="22932518" y="12627102"/>
                    <a:pt x="22692361" y="12627102"/>
                  </a:cubicBezTo>
                  <a:lnTo>
                    <a:pt x="434848" y="12627102"/>
                  </a:lnTo>
                  <a:cubicBezTo>
                    <a:pt x="194691" y="12627229"/>
                    <a:pt x="0" y="12432665"/>
                    <a:pt x="0" y="121926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52608" cy="12652502"/>
            </a:xfrm>
            <a:custGeom>
              <a:avLst/>
              <a:gdLst/>
              <a:ahLst/>
              <a:cxnLst/>
              <a:rect l="l" t="t" r="r" b="b"/>
              <a:pathLst>
                <a:path w="23152608" h="12652502">
                  <a:moveTo>
                    <a:pt x="0" y="447167"/>
                  </a:moveTo>
                  <a:cubicBezTo>
                    <a:pt x="0" y="200152"/>
                    <a:pt x="200406" y="0"/>
                    <a:pt x="447548" y="0"/>
                  </a:cubicBezTo>
                  <a:lnTo>
                    <a:pt x="22705061" y="0"/>
                  </a:lnTo>
                  <a:lnTo>
                    <a:pt x="22705061" y="12700"/>
                  </a:lnTo>
                  <a:lnTo>
                    <a:pt x="22705061" y="0"/>
                  </a:lnTo>
                  <a:cubicBezTo>
                    <a:pt x="22952202" y="0"/>
                    <a:pt x="23152608" y="200152"/>
                    <a:pt x="23152608" y="447167"/>
                  </a:cubicBezTo>
                  <a:lnTo>
                    <a:pt x="23139908" y="447167"/>
                  </a:lnTo>
                  <a:lnTo>
                    <a:pt x="23152608" y="447167"/>
                  </a:lnTo>
                  <a:lnTo>
                    <a:pt x="23152608" y="12205335"/>
                  </a:lnTo>
                  <a:lnTo>
                    <a:pt x="23139908" y="12205335"/>
                  </a:lnTo>
                  <a:lnTo>
                    <a:pt x="23152608" y="12205335"/>
                  </a:lnTo>
                  <a:cubicBezTo>
                    <a:pt x="23152608" y="12452350"/>
                    <a:pt x="22952202" y="12652502"/>
                    <a:pt x="22705061" y="12652502"/>
                  </a:cubicBezTo>
                  <a:lnTo>
                    <a:pt x="22705061" y="12639802"/>
                  </a:lnTo>
                  <a:lnTo>
                    <a:pt x="22705061" y="12652502"/>
                  </a:lnTo>
                  <a:lnTo>
                    <a:pt x="447548" y="12652502"/>
                  </a:lnTo>
                  <a:lnTo>
                    <a:pt x="447548" y="12639802"/>
                  </a:lnTo>
                  <a:lnTo>
                    <a:pt x="447548" y="12652502"/>
                  </a:lnTo>
                  <a:cubicBezTo>
                    <a:pt x="200406" y="12652629"/>
                    <a:pt x="0" y="12452350"/>
                    <a:pt x="0" y="12205335"/>
                  </a:cubicBezTo>
                  <a:lnTo>
                    <a:pt x="0" y="447167"/>
                  </a:lnTo>
                  <a:lnTo>
                    <a:pt x="12700" y="447167"/>
                  </a:lnTo>
                  <a:lnTo>
                    <a:pt x="0" y="447167"/>
                  </a:lnTo>
                  <a:moveTo>
                    <a:pt x="25400" y="447167"/>
                  </a:moveTo>
                  <a:lnTo>
                    <a:pt x="25400" y="12205335"/>
                  </a:lnTo>
                  <a:lnTo>
                    <a:pt x="12700" y="12205335"/>
                  </a:lnTo>
                  <a:lnTo>
                    <a:pt x="25400" y="12205335"/>
                  </a:lnTo>
                  <a:cubicBezTo>
                    <a:pt x="25400" y="12438253"/>
                    <a:pt x="214376" y="12627102"/>
                    <a:pt x="447548" y="12627102"/>
                  </a:cubicBezTo>
                  <a:lnTo>
                    <a:pt x="22705061" y="12627102"/>
                  </a:lnTo>
                  <a:cubicBezTo>
                    <a:pt x="22938232" y="12627102"/>
                    <a:pt x="23127208" y="12438253"/>
                    <a:pt x="23127208" y="12205335"/>
                  </a:cubicBezTo>
                  <a:lnTo>
                    <a:pt x="23127208" y="447167"/>
                  </a:lnTo>
                  <a:cubicBezTo>
                    <a:pt x="23127208" y="214249"/>
                    <a:pt x="22938232" y="25400"/>
                    <a:pt x="22705061" y="25400"/>
                  </a:cubicBezTo>
                  <a:lnTo>
                    <a:pt x="447548" y="25400"/>
                  </a:lnTo>
                  <a:lnTo>
                    <a:pt x="447548" y="12700"/>
                  </a:lnTo>
                  <a:lnTo>
                    <a:pt x="447548" y="25400"/>
                  </a:lnTo>
                  <a:cubicBezTo>
                    <a:pt x="214376" y="25400"/>
                    <a:pt x="25400" y="214249"/>
                    <a:pt x="25400" y="447167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AutoShape 6"/>
          <p:cNvSpPr/>
          <p:nvPr/>
        </p:nvSpPr>
        <p:spPr>
          <a:xfrm rot="3768">
            <a:off x="472220" y="1087600"/>
            <a:ext cx="17376460" cy="0"/>
          </a:xfrm>
          <a:prstGeom prst="line">
            <a:avLst/>
          </a:prstGeom>
          <a:ln w="9525" cap="rnd">
            <a:solidFill>
              <a:srgbClr val="2742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747325" y="571475"/>
            <a:ext cx="420450" cy="409650"/>
            <a:chOff x="0" y="0"/>
            <a:chExt cx="560600" cy="546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EA564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6625" y="571475"/>
            <a:ext cx="420450" cy="409650"/>
            <a:chOff x="0" y="0"/>
            <a:chExt cx="560600" cy="546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F9B177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65925" y="571475"/>
            <a:ext cx="420450" cy="409650"/>
            <a:chOff x="0" y="0"/>
            <a:chExt cx="560600" cy="5462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BAD8E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147932" y="2828797"/>
            <a:ext cx="9711675" cy="461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El sistema está basado en una arquitectura de microservicios, compuesta por </a:t>
            </a:r>
            <a:r>
              <a:rPr lang="en-US" sz="2799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cuatro </a:t>
            </a: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servicios independientes: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604519" lvl="1" indent="-302260" algn="l">
              <a:lnSpc>
                <a:spcPts val="335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API Gateway</a:t>
            </a:r>
          </a:p>
          <a:p>
            <a:pPr marL="604519" lvl="1" indent="-302260" algn="l">
              <a:lnSpc>
                <a:spcPts val="335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Microservicio de Productos</a:t>
            </a:r>
          </a:p>
          <a:p>
            <a:pPr marL="604519" lvl="1" indent="-302260" algn="l">
              <a:lnSpc>
                <a:spcPts val="335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Microservicio de Ventas</a:t>
            </a:r>
          </a:p>
          <a:p>
            <a:pPr marL="604519" lvl="1" indent="-302260" algn="l">
              <a:lnSpc>
                <a:spcPts val="335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Microservicio de Métricas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Se ha implementado el patrón API Gateway, que actúa como punto único de entrada y enruta las peticiones a cada microservicio.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1190" y="1415273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421C"/>
                </a:solidFill>
                <a:latin typeface="Arimo"/>
                <a:ea typeface="Arimo"/>
                <a:cs typeface="Arimo"/>
                <a:sym typeface="Arimo"/>
              </a:rPr>
              <a:t>Arquitectura de la solución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23" y="61576"/>
            <a:ext cx="18153485" cy="10163593"/>
          </a:xfrm>
          <a:custGeom>
            <a:avLst/>
            <a:gdLst/>
            <a:ahLst/>
            <a:cxnLst/>
            <a:rect l="l" t="t" r="r" b="b"/>
            <a:pathLst>
              <a:path w="18153485" h="10163593">
                <a:moveTo>
                  <a:pt x="0" y="0"/>
                </a:moveTo>
                <a:lnTo>
                  <a:pt x="18153484" y="0"/>
                </a:lnTo>
                <a:lnTo>
                  <a:pt x="18153484" y="10163592"/>
                </a:lnTo>
                <a:lnTo>
                  <a:pt x="0" y="10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61775" y="398775"/>
            <a:ext cx="17364450" cy="9489450"/>
            <a:chOff x="0" y="0"/>
            <a:chExt cx="23152600" cy="126526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23127208" cy="12627102"/>
            </a:xfrm>
            <a:custGeom>
              <a:avLst/>
              <a:gdLst/>
              <a:ahLst/>
              <a:cxnLst/>
              <a:rect l="l" t="t" r="r" b="b"/>
              <a:pathLst>
                <a:path w="23127208" h="12627102">
                  <a:moveTo>
                    <a:pt x="0" y="434467"/>
                  </a:moveTo>
                  <a:cubicBezTo>
                    <a:pt x="0" y="194564"/>
                    <a:pt x="194691" y="0"/>
                    <a:pt x="434848" y="0"/>
                  </a:cubicBezTo>
                  <a:lnTo>
                    <a:pt x="22692361" y="0"/>
                  </a:lnTo>
                  <a:cubicBezTo>
                    <a:pt x="22932518" y="0"/>
                    <a:pt x="23127208" y="194564"/>
                    <a:pt x="23127208" y="434467"/>
                  </a:cubicBezTo>
                  <a:lnTo>
                    <a:pt x="23127208" y="12192635"/>
                  </a:lnTo>
                  <a:cubicBezTo>
                    <a:pt x="23127208" y="12432665"/>
                    <a:pt x="22932518" y="12627102"/>
                    <a:pt x="22692361" y="12627102"/>
                  </a:cubicBezTo>
                  <a:lnTo>
                    <a:pt x="434848" y="12627102"/>
                  </a:lnTo>
                  <a:cubicBezTo>
                    <a:pt x="194691" y="12627229"/>
                    <a:pt x="0" y="12432665"/>
                    <a:pt x="0" y="121926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52608" cy="12652502"/>
            </a:xfrm>
            <a:custGeom>
              <a:avLst/>
              <a:gdLst/>
              <a:ahLst/>
              <a:cxnLst/>
              <a:rect l="l" t="t" r="r" b="b"/>
              <a:pathLst>
                <a:path w="23152608" h="12652502">
                  <a:moveTo>
                    <a:pt x="0" y="447167"/>
                  </a:moveTo>
                  <a:cubicBezTo>
                    <a:pt x="0" y="200152"/>
                    <a:pt x="200406" y="0"/>
                    <a:pt x="447548" y="0"/>
                  </a:cubicBezTo>
                  <a:lnTo>
                    <a:pt x="22705061" y="0"/>
                  </a:lnTo>
                  <a:lnTo>
                    <a:pt x="22705061" y="12700"/>
                  </a:lnTo>
                  <a:lnTo>
                    <a:pt x="22705061" y="0"/>
                  </a:lnTo>
                  <a:cubicBezTo>
                    <a:pt x="22952202" y="0"/>
                    <a:pt x="23152608" y="200152"/>
                    <a:pt x="23152608" y="447167"/>
                  </a:cubicBezTo>
                  <a:lnTo>
                    <a:pt x="23139908" y="447167"/>
                  </a:lnTo>
                  <a:lnTo>
                    <a:pt x="23152608" y="447167"/>
                  </a:lnTo>
                  <a:lnTo>
                    <a:pt x="23152608" y="12205335"/>
                  </a:lnTo>
                  <a:lnTo>
                    <a:pt x="23139908" y="12205335"/>
                  </a:lnTo>
                  <a:lnTo>
                    <a:pt x="23152608" y="12205335"/>
                  </a:lnTo>
                  <a:cubicBezTo>
                    <a:pt x="23152608" y="12452350"/>
                    <a:pt x="22952202" y="12652502"/>
                    <a:pt x="22705061" y="12652502"/>
                  </a:cubicBezTo>
                  <a:lnTo>
                    <a:pt x="22705061" y="12639802"/>
                  </a:lnTo>
                  <a:lnTo>
                    <a:pt x="22705061" y="12652502"/>
                  </a:lnTo>
                  <a:lnTo>
                    <a:pt x="447548" y="12652502"/>
                  </a:lnTo>
                  <a:lnTo>
                    <a:pt x="447548" y="12639802"/>
                  </a:lnTo>
                  <a:lnTo>
                    <a:pt x="447548" y="12652502"/>
                  </a:lnTo>
                  <a:cubicBezTo>
                    <a:pt x="200406" y="12652629"/>
                    <a:pt x="0" y="12452350"/>
                    <a:pt x="0" y="12205335"/>
                  </a:cubicBezTo>
                  <a:lnTo>
                    <a:pt x="0" y="447167"/>
                  </a:lnTo>
                  <a:lnTo>
                    <a:pt x="12700" y="447167"/>
                  </a:lnTo>
                  <a:lnTo>
                    <a:pt x="0" y="447167"/>
                  </a:lnTo>
                  <a:moveTo>
                    <a:pt x="25400" y="447167"/>
                  </a:moveTo>
                  <a:lnTo>
                    <a:pt x="25400" y="12205335"/>
                  </a:lnTo>
                  <a:lnTo>
                    <a:pt x="12700" y="12205335"/>
                  </a:lnTo>
                  <a:lnTo>
                    <a:pt x="25400" y="12205335"/>
                  </a:lnTo>
                  <a:cubicBezTo>
                    <a:pt x="25400" y="12438253"/>
                    <a:pt x="214376" y="12627102"/>
                    <a:pt x="447548" y="12627102"/>
                  </a:cubicBezTo>
                  <a:lnTo>
                    <a:pt x="22705061" y="12627102"/>
                  </a:lnTo>
                  <a:cubicBezTo>
                    <a:pt x="22938232" y="12627102"/>
                    <a:pt x="23127208" y="12438253"/>
                    <a:pt x="23127208" y="12205335"/>
                  </a:cubicBezTo>
                  <a:lnTo>
                    <a:pt x="23127208" y="447167"/>
                  </a:lnTo>
                  <a:cubicBezTo>
                    <a:pt x="23127208" y="214249"/>
                    <a:pt x="22938232" y="25400"/>
                    <a:pt x="22705061" y="25400"/>
                  </a:cubicBezTo>
                  <a:lnTo>
                    <a:pt x="447548" y="25400"/>
                  </a:lnTo>
                  <a:lnTo>
                    <a:pt x="447548" y="12700"/>
                  </a:lnTo>
                  <a:lnTo>
                    <a:pt x="447548" y="25400"/>
                  </a:lnTo>
                  <a:cubicBezTo>
                    <a:pt x="214376" y="25400"/>
                    <a:pt x="25400" y="214249"/>
                    <a:pt x="25400" y="447167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AutoShape 6"/>
          <p:cNvSpPr/>
          <p:nvPr/>
        </p:nvSpPr>
        <p:spPr>
          <a:xfrm rot="3768">
            <a:off x="472220" y="1087600"/>
            <a:ext cx="17376460" cy="0"/>
          </a:xfrm>
          <a:prstGeom prst="line">
            <a:avLst/>
          </a:prstGeom>
          <a:ln w="9525" cap="rnd">
            <a:solidFill>
              <a:srgbClr val="2742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747325" y="571475"/>
            <a:ext cx="420450" cy="409650"/>
            <a:chOff x="0" y="0"/>
            <a:chExt cx="560600" cy="546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EA564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6625" y="571475"/>
            <a:ext cx="420450" cy="409650"/>
            <a:chOff x="0" y="0"/>
            <a:chExt cx="560600" cy="546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F9B177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65925" y="571475"/>
            <a:ext cx="420450" cy="409650"/>
            <a:chOff x="0" y="0"/>
            <a:chExt cx="560600" cy="5462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BAD8E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65925" y="2470750"/>
            <a:ext cx="11157496" cy="713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Tecnologías utilizadas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Backend:</a:t>
            </a:r>
          </a:p>
          <a:p>
            <a:pPr marL="1209039" lvl="2" indent="-403013" algn="just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Node.js + Express (Gateway y Productos)</a:t>
            </a:r>
          </a:p>
          <a:p>
            <a:pPr marL="1209039" lvl="2" indent="-403013" algn="just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Python + FastAPI (Ventas y Métricas)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Bases de datos:</a:t>
            </a:r>
          </a:p>
          <a:p>
            <a:pPr marL="1209039" lvl="2" indent="-403013" algn="just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MongoDB (productos)</a:t>
            </a:r>
          </a:p>
          <a:p>
            <a:pPr marL="1209039" lvl="2" indent="-403013" algn="just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MySQL (ventas y métricas)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Frontend:</a:t>
            </a:r>
          </a:p>
          <a:p>
            <a:pPr marL="1209039" lvl="2" indent="-403013" algn="just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HTML5, CSS3 y Vanilla JavaScript</a:t>
            </a:r>
          </a:p>
          <a:p>
            <a:pPr marL="1209039" lvl="2" indent="-403013" algn="just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Single Page Application (SPA)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Despliegue:</a:t>
            </a:r>
          </a:p>
          <a:p>
            <a:pPr marL="1209039" lvl="2" indent="-403013" algn="just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Docker y Docker Compose</a:t>
            </a: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Decisiones clave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SPA (no multipágina)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El backend no genera vistas: todo el renderizado se hace en el navegador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31190" y="1415273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421C"/>
                </a:solidFill>
                <a:latin typeface="Arimo"/>
                <a:ea typeface="Arimo"/>
                <a:cs typeface="Arimo"/>
                <a:sym typeface="Arimo"/>
              </a:rPr>
              <a:t>Arquitectura de la solución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775" y="398775"/>
            <a:ext cx="17364450" cy="9489450"/>
            <a:chOff x="0" y="0"/>
            <a:chExt cx="23152600" cy="126526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3127208" cy="12627102"/>
            </a:xfrm>
            <a:custGeom>
              <a:avLst/>
              <a:gdLst/>
              <a:ahLst/>
              <a:cxnLst/>
              <a:rect l="l" t="t" r="r" b="b"/>
              <a:pathLst>
                <a:path w="23127208" h="12627102">
                  <a:moveTo>
                    <a:pt x="0" y="434467"/>
                  </a:moveTo>
                  <a:cubicBezTo>
                    <a:pt x="0" y="194564"/>
                    <a:pt x="194691" y="0"/>
                    <a:pt x="434848" y="0"/>
                  </a:cubicBezTo>
                  <a:lnTo>
                    <a:pt x="22692361" y="0"/>
                  </a:lnTo>
                  <a:cubicBezTo>
                    <a:pt x="22932518" y="0"/>
                    <a:pt x="23127208" y="194564"/>
                    <a:pt x="23127208" y="434467"/>
                  </a:cubicBezTo>
                  <a:lnTo>
                    <a:pt x="23127208" y="12192635"/>
                  </a:lnTo>
                  <a:cubicBezTo>
                    <a:pt x="23127208" y="12432665"/>
                    <a:pt x="22932518" y="12627102"/>
                    <a:pt x="22692361" y="12627102"/>
                  </a:cubicBezTo>
                  <a:lnTo>
                    <a:pt x="434848" y="12627102"/>
                  </a:lnTo>
                  <a:cubicBezTo>
                    <a:pt x="194691" y="12627229"/>
                    <a:pt x="0" y="12432665"/>
                    <a:pt x="0" y="121926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3152608" cy="12652502"/>
            </a:xfrm>
            <a:custGeom>
              <a:avLst/>
              <a:gdLst/>
              <a:ahLst/>
              <a:cxnLst/>
              <a:rect l="l" t="t" r="r" b="b"/>
              <a:pathLst>
                <a:path w="23152608" h="12652502">
                  <a:moveTo>
                    <a:pt x="0" y="447167"/>
                  </a:moveTo>
                  <a:cubicBezTo>
                    <a:pt x="0" y="200152"/>
                    <a:pt x="200406" y="0"/>
                    <a:pt x="447548" y="0"/>
                  </a:cubicBezTo>
                  <a:lnTo>
                    <a:pt x="22705061" y="0"/>
                  </a:lnTo>
                  <a:lnTo>
                    <a:pt x="22705061" y="12700"/>
                  </a:lnTo>
                  <a:lnTo>
                    <a:pt x="22705061" y="0"/>
                  </a:lnTo>
                  <a:cubicBezTo>
                    <a:pt x="22952202" y="0"/>
                    <a:pt x="23152608" y="200152"/>
                    <a:pt x="23152608" y="447167"/>
                  </a:cubicBezTo>
                  <a:lnTo>
                    <a:pt x="23139908" y="447167"/>
                  </a:lnTo>
                  <a:lnTo>
                    <a:pt x="23152608" y="447167"/>
                  </a:lnTo>
                  <a:lnTo>
                    <a:pt x="23152608" y="12205335"/>
                  </a:lnTo>
                  <a:lnTo>
                    <a:pt x="23139908" y="12205335"/>
                  </a:lnTo>
                  <a:lnTo>
                    <a:pt x="23152608" y="12205335"/>
                  </a:lnTo>
                  <a:cubicBezTo>
                    <a:pt x="23152608" y="12452350"/>
                    <a:pt x="22952202" y="12652502"/>
                    <a:pt x="22705061" y="12652502"/>
                  </a:cubicBezTo>
                  <a:lnTo>
                    <a:pt x="22705061" y="12639802"/>
                  </a:lnTo>
                  <a:lnTo>
                    <a:pt x="22705061" y="12652502"/>
                  </a:lnTo>
                  <a:lnTo>
                    <a:pt x="447548" y="12652502"/>
                  </a:lnTo>
                  <a:lnTo>
                    <a:pt x="447548" y="12639802"/>
                  </a:lnTo>
                  <a:lnTo>
                    <a:pt x="447548" y="12652502"/>
                  </a:lnTo>
                  <a:cubicBezTo>
                    <a:pt x="200406" y="12652629"/>
                    <a:pt x="0" y="12452350"/>
                    <a:pt x="0" y="12205335"/>
                  </a:cubicBezTo>
                  <a:lnTo>
                    <a:pt x="0" y="447167"/>
                  </a:lnTo>
                  <a:lnTo>
                    <a:pt x="12700" y="447167"/>
                  </a:lnTo>
                  <a:lnTo>
                    <a:pt x="0" y="447167"/>
                  </a:lnTo>
                  <a:moveTo>
                    <a:pt x="25400" y="447167"/>
                  </a:moveTo>
                  <a:lnTo>
                    <a:pt x="25400" y="12205335"/>
                  </a:lnTo>
                  <a:lnTo>
                    <a:pt x="12700" y="12205335"/>
                  </a:lnTo>
                  <a:lnTo>
                    <a:pt x="25400" y="12205335"/>
                  </a:lnTo>
                  <a:cubicBezTo>
                    <a:pt x="25400" y="12438253"/>
                    <a:pt x="214376" y="12627102"/>
                    <a:pt x="447548" y="12627102"/>
                  </a:cubicBezTo>
                  <a:lnTo>
                    <a:pt x="22705061" y="12627102"/>
                  </a:lnTo>
                  <a:cubicBezTo>
                    <a:pt x="22938232" y="12627102"/>
                    <a:pt x="23127208" y="12438253"/>
                    <a:pt x="23127208" y="12205335"/>
                  </a:cubicBezTo>
                  <a:lnTo>
                    <a:pt x="23127208" y="447167"/>
                  </a:lnTo>
                  <a:cubicBezTo>
                    <a:pt x="23127208" y="214249"/>
                    <a:pt x="22938232" y="25400"/>
                    <a:pt x="22705061" y="25400"/>
                  </a:cubicBezTo>
                  <a:lnTo>
                    <a:pt x="447548" y="25400"/>
                  </a:lnTo>
                  <a:lnTo>
                    <a:pt x="447548" y="12700"/>
                  </a:lnTo>
                  <a:lnTo>
                    <a:pt x="447548" y="25400"/>
                  </a:lnTo>
                  <a:cubicBezTo>
                    <a:pt x="214376" y="25400"/>
                    <a:pt x="25400" y="214249"/>
                    <a:pt x="25400" y="447167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AutoShape 5"/>
          <p:cNvSpPr/>
          <p:nvPr/>
        </p:nvSpPr>
        <p:spPr>
          <a:xfrm rot="3768">
            <a:off x="472220" y="1087600"/>
            <a:ext cx="17376460" cy="0"/>
          </a:xfrm>
          <a:prstGeom prst="line">
            <a:avLst/>
          </a:prstGeom>
          <a:ln w="9525" cap="rnd">
            <a:solidFill>
              <a:srgbClr val="2742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747325" y="571475"/>
            <a:ext cx="420450" cy="409650"/>
            <a:chOff x="0" y="0"/>
            <a:chExt cx="560600" cy="54620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EA564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6625" y="571475"/>
            <a:ext cx="420450" cy="409650"/>
            <a:chOff x="0" y="0"/>
            <a:chExt cx="560600" cy="5462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F9B177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65925" y="571475"/>
            <a:ext cx="420450" cy="409650"/>
            <a:chOff x="0" y="0"/>
            <a:chExt cx="560600" cy="54620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BAD8E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586848"/>
            <a:ext cx="8585729" cy="671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b="1">
                <a:solidFill>
                  <a:srgbClr val="27421C"/>
                </a:solidFill>
                <a:latin typeface="Barlow Bold"/>
                <a:ea typeface="Barlow Bold"/>
                <a:cs typeface="Barlow Bold"/>
                <a:sym typeface="Barlow Bold"/>
              </a:rPr>
              <a:t>Lecciones aprendidas</a:t>
            </a: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Durante el desarrollo del proyecto se han aprendido y aplicado conceptos clave como el diseño y la correcta comunicación entre microservicios, así como el uso real de Polyglot Programming, combinando Node.js y Python según las necesidades de cada servicio. También se ha trabajado con Polyglot Persistence, utilizando MongoDB y MySQL en función del tipo de datos y relaciones, y se ha adquirido experiencia en la gestión de contenedores, redes y dependencias mediante Docker Compose. Además, el proyecto ha permitido aplicar una separación clara entre operaciones de lectura y escritura de datos, y gestionar el estado de la aplicación en una Single Page Application desarrollada sin frameworks, haciendo un uso intensivo de JavaScript puro.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190" y="1415273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421C"/>
                </a:solidFill>
                <a:latin typeface="Arimo"/>
                <a:ea typeface="Arimo"/>
                <a:cs typeface="Arimo"/>
                <a:sym typeface="Arimo"/>
              </a:rPr>
              <a:t>A Destacar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11623" y="2796398"/>
            <a:ext cx="7527757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27421C"/>
                </a:solidFill>
                <a:latin typeface="Barlow Bold"/>
                <a:ea typeface="Barlow Bold"/>
                <a:cs typeface="Barlow Bold"/>
                <a:sym typeface="Barlow Bold"/>
              </a:rPr>
              <a:t>Aspectos avanzados a destacar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La documentación automática con Swagger en FastAPI, el uso de un API Gateway real sin lógica de negocio, la persistencia garantizada con volúmenes Docker, y las queries complejas para métricas y estadísticas. Además, la arquitectura es escalable y fácilmente ampliable.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7421C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7421C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Este proyecto merece una buena nota por su arquitectura clara y coherente, el uso justificado de tecnologías, un sistema funcional y completo, y la aplicación de buenas prácticas de desarrollo en todo el ciclo del proyecto.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23" y="61576"/>
            <a:ext cx="18153485" cy="10163593"/>
          </a:xfrm>
          <a:custGeom>
            <a:avLst/>
            <a:gdLst/>
            <a:ahLst/>
            <a:cxnLst/>
            <a:rect l="l" t="t" r="r" b="b"/>
            <a:pathLst>
              <a:path w="18153485" h="10163593">
                <a:moveTo>
                  <a:pt x="0" y="0"/>
                </a:moveTo>
                <a:lnTo>
                  <a:pt x="18153484" y="0"/>
                </a:lnTo>
                <a:lnTo>
                  <a:pt x="18153484" y="10163592"/>
                </a:lnTo>
                <a:lnTo>
                  <a:pt x="0" y="10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>
            <a:grpSpLocks noGrp="1" noUngrp="1" noRot="1" noMove="1" noResize="1"/>
          </p:cNvGrpSpPr>
          <p:nvPr/>
        </p:nvGrpSpPr>
        <p:grpSpPr>
          <a:xfrm>
            <a:off x="461775" y="398775"/>
            <a:ext cx="17364450" cy="9489450"/>
            <a:chOff x="0" y="0"/>
            <a:chExt cx="23152600" cy="12652600"/>
          </a:xfrm>
        </p:grpSpPr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00" y="12700"/>
              <a:ext cx="23127208" cy="12627102"/>
            </a:xfrm>
            <a:custGeom>
              <a:avLst/>
              <a:gdLst/>
              <a:ahLst/>
              <a:cxnLst/>
              <a:rect l="l" t="t" r="r" b="b"/>
              <a:pathLst>
                <a:path w="23127208" h="12627102">
                  <a:moveTo>
                    <a:pt x="0" y="434467"/>
                  </a:moveTo>
                  <a:cubicBezTo>
                    <a:pt x="0" y="194564"/>
                    <a:pt x="194691" y="0"/>
                    <a:pt x="434848" y="0"/>
                  </a:cubicBezTo>
                  <a:lnTo>
                    <a:pt x="22692361" y="0"/>
                  </a:lnTo>
                  <a:cubicBezTo>
                    <a:pt x="22932518" y="0"/>
                    <a:pt x="23127208" y="194564"/>
                    <a:pt x="23127208" y="434467"/>
                  </a:cubicBezTo>
                  <a:lnTo>
                    <a:pt x="23127208" y="12192635"/>
                  </a:lnTo>
                  <a:cubicBezTo>
                    <a:pt x="23127208" y="12432665"/>
                    <a:pt x="22932518" y="12627102"/>
                    <a:pt x="22692361" y="12627102"/>
                  </a:cubicBezTo>
                  <a:lnTo>
                    <a:pt x="434848" y="12627102"/>
                  </a:lnTo>
                  <a:cubicBezTo>
                    <a:pt x="194691" y="12627229"/>
                    <a:pt x="0" y="12432665"/>
                    <a:pt x="0" y="121926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3152608" cy="12652502"/>
            </a:xfrm>
            <a:custGeom>
              <a:avLst/>
              <a:gdLst/>
              <a:ahLst/>
              <a:cxnLst/>
              <a:rect l="l" t="t" r="r" b="b"/>
              <a:pathLst>
                <a:path w="23152608" h="12652502">
                  <a:moveTo>
                    <a:pt x="0" y="447167"/>
                  </a:moveTo>
                  <a:cubicBezTo>
                    <a:pt x="0" y="200152"/>
                    <a:pt x="200406" y="0"/>
                    <a:pt x="447548" y="0"/>
                  </a:cubicBezTo>
                  <a:lnTo>
                    <a:pt x="22705061" y="0"/>
                  </a:lnTo>
                  <a:lnTo>
                    <a:pt x="22705061" y="12700"/>
                  </a:lnTo>
                  <a:lnTo>
                    <a:pt x="22705061" y="0"/>
                  </a:lnTo>
                  <a:cubicBezTo>
                    <a:pt x="22952202" y="0"/>
                    <a:pt x="23152608" y="200152"/>
                    <a:pt x="23152608" y="447167"/>
                  </a:cubicBezTo>
                  <a:lnTo>
                    <a:pt x="23139908" y="447167"/>
                  </a:lnTo>
                  <a:lnTo>
                    <a:pt x="23152608" y="447167"/>
                  </a:lnTo>
                  <a:lnTo>
                    <a:pt x="23152608" y="12205335"/>
                  </a:lnTo>
                  <a:lnTo>
                    <a:pt x="23139908" y="12205335"/>
                  </a:lnTo>
                  <a:lnTo>
                    <a:pt x="23152608" y="12205335"/>
                  </a:lnTo>
                  <a:cubicBezTo>
                    <a:pt x="23152608" y="12452350"/>
                    <a:pt x="22952202" y="12652502"/>
                    <a:pt x="22705061" y="12652502"/>
                  </a:cubicBezTo>
                  <a:lnTo>
                    <a:pt x="22705061" y="12639802"/>
                  </a:lnTo>
                  <a:lnTo>
                    <a:pt x="22705061" y="12652502"/>
                  </a:lnTo>
                  <a:lnTo>
                    <a:pt x="447548" y="12652502"/>
                  </a:lnTo>
                  <a:lnTo>
                    <a:pt x="447548" y="12639802"/>
                  </a:lnTo>
                  <a:lnTo>
                    <a:pt x="447548" y="12652502"/>
                  </a:lnTo>
                  <a:cubicBezTo>
                    <a:pt x="200406" y="12652629"/>
                    <a:pt x="0" y="12452350"/>
                    <a:pt x="0" y="12205335"/>
                  </a:cubicBezTo>
                  <a:lnTo>
                    <a:pt x="0" y="447167"/>
                  </a:lnTo>
                  <a:lnTo>
                    <a:pt x="12700" y="447167"/>
                  </a:lnTo>
                  <a:lnTo>
                    <a:pt x="0" y="447167"/>
                  </a:lnTo>
                  <a:moveTo>
                    <a:pt x="25400" y="447167"/>
                  </a:moveTo>
                  <a:lnTo>
                    <a:pt x="25400" y="12205335"/>
                  </a:lnTo>
                  <a:lnTo>
                    <a:pt x="12700" y="12205335"/>
                  </a:lnTo>
                  <a:lnTo>
                    <a:pt x="25400" y="12205335"/>
                  </a:lnTo>
                  <a:cubicBezTo>
                    <a:pt x="25400" y="12438253"/>
                    <a:pt x="214376" y="12627102"/>
                    <a:pt x="447548" y="12627102"/>
                  </a:cubicBezTo>
                  <a:lnTo>
                    <a:pt x="22705061" y="12627102"/>
                  </a:lnTo>
                  <a:cubicBezTo>
                    <a:pt x="22938232" y="12627102"/>
                    <a:pt x="23127208" y="12438253"/>
                    <a:pt x="23127208" y="12205335"/>
                  </a:cubicBezTo>
                  <a:lnTo>
                    <a:pt x="23127208" y="447167"/>
                  </a:lnTo>
                  <a:cubicBezTo>
                    <a:pt x="23127208" y="214249"/>
                    <a:pt x="22938232" y="25400"/>
                    <a:pt x="22705061" y="25400"/>
                  </a:cubicBezTo>
                  <a:lnTo>
                    <a:pt x="447548" y="25400"/>
                  </a:lnTo>
                  <a:lnTo>
                    <a:pt x="447548" y="12700"/>
                  </a:lnTo>
                  <a:lnTo>
                    <a:pt x="447548" y="25400"/>
                  </a:lnTo>
                  <a:cubicBezTo>
                    <a:pt x="214376" y="25400"/>
                    <a:pt x="25400" y="214249"/>
                    <a:pt x="25400" y="447167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AutoShape 6"/>
          <p:cNvSpPr/>
          <p:nvPr/>
        </p:nvSpPr>
        <p:spPr>
          <a:xfrm rot="3768">
            <a:off x="472220" y="1087600"/>
            <a:ext cx="17376460" cy="0"/>
          </a:xfrm>
          <a:prstGeom prst="line">
            <a:avLst/>
          </a:prstGeom>
          <a:ln w="9525" cap="rnd">
            <a:solidFill>
              <a:srgbClr val="2742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747325" y="571475"/>
            <a:ext cx="420450" cy="409650"/>
            <a:chOff x="0" y="0"/>
            <a:chExt cx="560600" cy="546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EA564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6625" y="571475"/>
            <a:ext cx="420450" cy="409650"/>
            <a:chOff x="0" y="0"/>
            <a:chExt cx="560600" cy="546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F9B177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65925" y="571475"/>
            <a:ext cx="420450" cy="409650"/>
            <a:chOff x="0" y="0"/>
            <a:chExt cx="560600" cy="5462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BAD8E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96571" y="2859150"/>
            <a:ext cx="7527757" cy="563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b="1" dirty="0" err="1">
                <a:solidFill>
                  <a:srgbClr val="27421C"/>
                </a:solidFill>
                <a:latin typeface="Barlow Bold"/>
                <a:ea typeface="Barlow Bold"/>
                <a:cs typeface="Barlow Bold"/>
                <a:sym typeface="Barlow Bold"/>
              </a:rPr>
              <a:t>Conclusiones</a:t>
            </a:r>
            <a:endParaRPr lang="en-US" sz="2799" b="1" dirty="0">
              <a:solidFill>
                <a:srgbClr val="27421C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just">
              <a:lnSpc>
                <a:spcPts val="3359"/>
              </a:lnSpc>
            </a:pP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Este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proyecto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demuestra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cómo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aplicar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conceptos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avanzados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de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desarrollo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web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en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un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caso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práctico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real: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Microservicios</a:t>
            </a:r>
            <a:endParaRPr lang="en-US" sz="2799" dirty="0">
              <a:solidFill>
                <a:srgbClr val="27421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APIs REST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Bases de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datos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relacionales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y NoSQL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Frontend SPA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Contenerización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con Docker</a:t>
            </a:r>
          </a:p>
          <a:p>
            <a:pPr algn="just">
              <a:lnSpc>
                <a:spcPts val="3359"/>
              </a:lnSpc>
            </a:pP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El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sistema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está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preparado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para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futuras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mejoras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como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autenticación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caché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tiempo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real o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despliegue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en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la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nube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, lo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que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lo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convierte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en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una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base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sólida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para un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proyecto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dirty="0" err="1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profesional</a:t>
            </a:r>
            <a:r>
              <a:rPr lang="en-US" sz="2799" dirty="0">
                <a:solidFill>
                  <a:srgbClr val="27421C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1190" y="1415273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421C"/>
                </a:solidFill>
                <a:latin typeface="Arimo"/>
                <a:ea typeface="Arimo"/>
                <a:cs typeface="Arimo"/>
                <a:sym typeface="Arimo"/>
              </a:rPr>
              <a:t>Demo y conclusiones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23" y="61576"/>
            <a:ext cx="18153485" cy="10163593"/>
          </a:xfrm>
          <a:custGeom>
            <a:avLst/>
            <a:gdLst/>
            <a:ahLst/>
            <a:cxnLst/>
            <a:rect l="l" t="t" r="r" b="b"/>
            <a:pathLst>
              <a:path w="18153485" h="10163593">
                <a:moveTo>
                  <a:pt x="0" y="0"/>
                </a:moveTo>
                <a:lnTo>
                  <a:pt x="18153484" y="0"/>
                </a:lnTo>
                <a:lnTo>
                  <a:pt x="18153484" y="10163592"/>
                </a:lnTo>
                <a:lnTo>
                  <a:pt x="0" y="10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51325" y="398775"/>
            <a:ext cx="17364450" cy="9489450"/>
            <a:chOff x="0" y="0"/>
            <a:chExt cx="23152600" cy="126526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23127208" cy="12627102"/>
            </a:xfrm>
            <a:custGeom>
              <a:avLst/>
              <a:gdLst/>
              <a:ahLst/>
              <a:cxnLst/>
              <a:rect l="l" t="t" r="r" b="b"/>
              <a:pathLst>
                <a:path w="23127208" h="12627102">
                  <a:moveTo>
                    <a:pt x="0" y="434467"/>
                  </a:moveTo>
                  <a:cubicBezTo>
                    <a:pt x="0" y="194564"/>
                    <a:pt x="194691" y="0"/>
                    <a:pt x="434848" y="0"/>
                  </a:cubicBezTo>
                  <a:lnTo>
                    <a:pt x="22692361" y="0"/>
                  </a:lnTo>
                  <a:cubicBezTo>
                    <a:pt x="22932518" y="0"/>
                    <a:pt x="23127208" y="194564"/>
                    <a:pt x="23127208" y="434467"/>
                  </a:cubicBezTo>
                  <a:lnTo>
                    <a:pt x="23127208" y="12192635"/>
                  </a:lnTo>
                  <a:cubicBezTo>
                    <a:pt x="23127208" y="12432665"/>
                    <a:pt x="22932518" y="12627102"/>
                    <a:pt x="22692361" y="12627102"/>
                  </a:cubicBezTo>
                  <a:lnTo>
                    <a:pt x="434848" y="12627102"/>
                  </a:lnTo>
                  <a:cubicBezTo>
                    <a:pt x="194691" y="12627229"/>
                    <a:pt x="0" y="12432665"/>
                    <a:pt x="0" y="1219263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3152608" cy="12652502"/>
            </a:xfrm>
            <a:custGeom>
              <a:avLst/>
              <a:gdLst/>
              <a:ahLst/>
              <a:cxnLst/>
              <a:rect l="l" t="t" r="r" b="b"/>
              <a:pathLst>
                <a:path w="23152608" h="12652502">
                  <a:moveTo>
                    <a:pt x="0" y="447167"/>
                  </a:moveTo>
                  <a:cubicBezTo>
                    <a:pt x="0" y="200152"/>
                    <a:pt x="200406" y="0"/>
                    <a:pt x="447548" y="0"/>
                  </a:cubicBezTo>
                  <a:lnTo>
                    <a:pt x="22705061" y="0"/>
                  </a:lnTo>
                  <a:lnTo>
                    <a:pt x="22705061" y="12700"/>
                  </a:lnTo>
                  <a:lnTo>
                    <a:pt x="22705061" y="0"/>
                  </a:lnTo>
                  <a:cubicBezTo>
                    <a:pt x="22952202" y="0"/>
                    <a:pt x="23152608" y="200152"/>
                    <a:pt x="23152608" y="447167"/>
                  </a:cubicBezTo>
                  <a:lnTo>
                    <a:pt x="23139908" y="447167"/>
                  </a:lnTo>
                  <a:lnTo>
                    <a:pt x="23152608" y="447167"/>
                  </a:lnTo>
                  <a:lnTo>
                    <a:pt x="23152608" y="12205335"/>
                  </a:lnTo>
                  <a:lnTo>
                    <a:pt x="23139908" y="12205335"/>
                  </a:lnTo>
                  <a:lnTo>
                    <a:pt x="23152608" y="12205335"/>
                  </a:lnTo>
                  <a:cubicBezTo>
                    <a:pt x="23152608" y="12452350"/>
                    <a:pt x="22952202" y="12652502"/>
                    <a:pt x="22705061" y="12652502"/>
                  </a:cubicBezTo>
                  <a:lnTo>
                    <a:pt x="22705061" y="12639802"/>
                  </a:lnTo>
                  <a:lnTo>
                    <a:pt x="22705061" y="12652502"/>
                  </a:lnTo>
                  <a:lnTo>
                    <a:pt x="447548" y="12652502"/>
                  </a:lnTo>
                  <a:lnTo>
                    <a:pt x="447548" y="12639802"/>
                  </a:lnTo>
                  <a:lnTo>
                    <a:pt x="447548" y="12652502"/>
                  </a:lnTo>
                  <a:cubicBezTo>
                    <a:pt x="200406" y="12652629"/>
                    <a:pt x="0" y="12452350"/>
                    <a:pt x="0" y="12205335"/>
                  </a:cubicBezTo>
                  <a:lnTo>
                    <a:pt x="0" y="447167"/>
                  </a:lnTo>
                  <a:lnTo>
                    <a:pt x="12700" y="447167"/>
                  </a:lnTo>
                  <a:lnTo>
                    <a:pt x="0" y="447167"/>
                  </a:lnTo>
                  <a:moveTo>
                    <a:pt x="25400" y="447167"/>
                  </a:moveTo>
                  <a:lnTo>
                    <a:pt x="25400" y="12205335"/>
                  </a:lnTo>
                  <a:lnTo>
                    <a:pt x="12700" y="12205335"/>
                  </a:lnTo>
                  <a:lnTo>
                    <a:pt x="25400" y="12205335"/>
                  </a:lnTo>
                  <a:cubicBezTo>
                    <a:pt x="25400" y="12438253"/>
                    <a:pt x="214376" y="12627102"/>
                    <a:pt x="447548" y="12627102"/>
                  </a:cubicBezTo>
                  <a:lnTo>
                    <a:pt x="22705061" y="12627102"/>
                  </a:lnTo>
                  <a:cubicBezTo>
                    <a:pt x="22938232" y="12627102"/>
                    <a:pt x="23127208" y="12438253"/>
                    <a:pt x="23127208" y="12205335"/>
                  </a:cubicBezTo>
                  <a:lnTo>
                    <a:pt x="23127208" y="447167"/>
                  </a:lnTo>
                  <a:cubicBezTo>
                    <a:pt x="23127208" y="214249"/>
                    <a:pt x="22938232" y="25400"/>
                    <a:pt x="22705061" y="25400"/>
                  </a:cubicBezTo>
                  <a:lnTo>
                    <a:pt x="447548" y="25400"/>
                  </a:lnTo>
                  <a:lnTo>
                    <a:pt x="447548" y="12700"/>
                  </a:lnTo>
                  <a:lnTo>
                    <a:pt x="447548" y="25400"/>
                  </a:lnTo>
                  <a:cubicBezTo>
                    <a:pt x="214376" y="25400"/>
                    <a:pt x="25400" y="214249"/>
                    <a:pt x="25400" y="447167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AutoShape 6"/>
          <p:cNvSpPr/>
          <p:nvPr/>
        </p:nvSpPr>
        <p:spPr>
          <a:xfrm rot="3768">
            <a:off x="472220" y="1087600"/>
            <a:ext cx="17376460" cy="0"/>
          </a:xfrm>
          <a:prstGeom prst="line">
            <a:avLst/>
          </a:prstGeom>
          <a:ln w="9525" cap="rnd">
            <a:solidFill>
              <a:srgbClr val="2742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747325" y="571475"/>
            <a:ext cx="420450" cy="409650"/>
            <a:chOff x="0" y="0"/>
            <a:chExt cx="560600" cy="5462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EA564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6625" y="571475"/>
            <a:ext cx="420450" cy="409650"/>
            <a:chOff x="0" y="0"/>
            <a:chExt cx="560600" cy="54620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F9B177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65925" y="571475"/>
            <a:ext cx="420450" cy="409650"/>
            <a:chOff x="0" y="0"/>
            <a:chExt cx="560600" cy="5462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535305" cy="520701"/>
            </a:xfrm>
            <a:custGeom>
              <a:avLst/>
              <a:gdLst/>
              <a:ahLst/>
              <a:cxnLst/>
              <a:rect l="l" t="t" r="r" b="b"/>
              <a:pathLst>
                <a:path w="535305" h="520701">
                  <a:moveTo>
                    <a:pt x="0" y="37465"/>
                  </a:moveTo>
                  <a:cubicBezTo>
                    <a:pt x="0" y="16764"/>
                    <a:pt x="16764" y="0"/>
                    <a:pt x="37592" y="0"/>
                  </a:cubicBezTo>
                  <a:lnTo>
                    <a:pt x="497713" y="0"/>
                  </a:lnTo>
                  <a:cubicBezTo>
                    <a:pt x="518414" y="0"/>
                    <a:pt x="535305" y="16764"/>
                    <a:pt x="535305" y="37465"/>
                  </a:cubicBezTo>
                  <a:lnTo>
                    <a:pt x="535305" y="483235"/>
                  </a:lnTo>
                  <a:cubicBezTo>
                    <a:pt x="535305" y="503936"/>
                    <a:pt x="518541" y="520700"/>
                    <a:pt x="497713" y="520700"/>
                  </a:cubicBezTo>
                  <a:lnTo>
                    <a:pt x="37592" y="520700"/>
                  </a:lnTo>
                  <a:cubicBezTo>
                    <a:pt x="16764" y="520827"/>
                    <a:pt x="0" y="504063"/>
                    <a:pt x="0" y="483362"/>
                  </a:cubicBezTo>
                  <a:close/>
                </a:path>
              </a:pathLst>
            </a:custGeom>
            <a:solidFill>
              <a:srgbClr val="BAD8E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60705" cy="546101"/>
            </a:xfrm>
            <a:custGeom>
              <a:avLst/>
              <a:gdLst/>
              <a:ahLst/>
              <a:cxnLst/>
              <a:rect l="l" t="t" r="r" b="b"/>
              <a:pathLst>
                <a:path w="560705" h="546101">
                  <a:moveTo>
                    <a:pt x="0" y="50165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510413" y="0"/>
                  </a:lnTo>
                  <a:lnTo>
                    <a:pt x="510413" y="12700"/>
                  </a:lnTo>
                  <a:lnTo>
                    <a:pt x="510413" y="0"/>
                  </a:lnTo>
                  <a:cubicBezTo>
                    <a:pt x="538099" y="0"/>
                    <a:pt x="560705" y="22479"/>
                    <a:pt x="560705" y="50165"/>
                  </a:cubicBezTo>
                  <a:lnTo>
                    <a:pt x="548005" y="50165"/>
                  </a:lnTo>
                  <a:lnTo>
                    <a:pt x="560705" y="50165"/>
                  </a:lnTo>
                  <a:lnTo>
                    <a:pt x="560705" y="495935"/>
                  </a:lnTo>
                  <a:lnTo>
                    <a:pt x="548005" y="495935"/>
                  </a:lnTo>
                  <a:lnTo>
                    <a:pt x="560705" y="495935"/>
                  </a:lnTo>
                  <a:cubicBezTo>
                    <a:pt x="560705" y="523621"/>
                    <a:pt x="538226" y="546100"/>
                    <a:pt x="510413" y="546100"/>
                  </a:cubicBezTo>
                  <a:lnTo>
                    <a:pt x="510413" y="533400"/>
                  </a:lnTo>
                  <a:lnTo>
                    <a:pt x="510413" y="546100"/>
                  </a:lnTo>
                  <a:lnTo>
                    <a:pt x="50292" y="546100"/>
                  </a:lnTo>
                  <a:lnTo>
                    <a:pt x="50292" y="533400"/>
                  </a:lnTo>
                  <a:lnTo>
                    <a:pt x="50292" y="546100"/>
                  </a:lnTo>
                  <a:cubicBezTo>
                    <a:pt x="22479" y="546227"/>
                    <a:pt x="0" y="523748"/>
                    <a:pt x="0" y="496062"/>
                  </a:cubicBezTo>
                  <a:lnTo>
                    <a:pt x="0" y="50165"/>
                  </a:lnTo>
                  <a:lnTo>
                    <a:pt x="12700" y="50165"/>
                  </a:lnTo>
                  <a:lnTo>
                    <a:pt x="0" y="50165"/>
                  </a:lnTo>
                  <a:moveTo>
                    <a:pt x="25400" y="50165"/>
                  </a:moveTo>
                  <a:lnTo>
                    <a:pt x="25400" y="495935"/>
                  </a:lnTo>
                  <a:lnTo>
                    <a:pt x="12700" y="495935"/>
                  </a:lnTo>
                  <a:lnTo>
                    <a:pt x="25400" y="495935"/>
                  </a:lnTo>
                  <a:cubicBezTo>
                    <a:pt x="25400" y="509651"/>
                    <a:pt x="36449" y="520700"/>
                    <a:pt x="50292" y="520700"/>
                  </a:cubicBezTo>
                  <a:lnTo>
                    <a:pt x="510413" y="520700"/>
                  </a:lnTo>
                  <a:cubicBezTo>
                    <a:pt x="524129" y="520700"/>
                    <a:pt x="535305" y="509524"/>
                    <a:pt x="535305" y="495935"/>
                  </a:cubicBezTo>
                  <a:lnTo>
                    <a:pt x="535305" y="50165"/>
                  </a:lnTo>
                  <a:cubicBezTo>
                    <a:pt x="535305" y="36449"/>
                    <a:pt x="524256" y="25400"/>
                    <a:pt x="510413" y="25400"/>
                  </a:cubicBezTo>
                  <a:lnTo>
                    <a:pt x="50292" y="25400"/>
                  </a:lnTo>
                  <a:lnTo>
                    <a:pt x="50292" y="12700"/>
                  </a:lnTo>
                  <a:lnTo>
                    <a:pt x="50292" y="25400"/>
                  </a:lnTo>
                  <a:cubicBezTo>
                    <a:pt x="36449" y="25400"/>
                    <a:pt x="25400" y="36576"/>
                    <a:pt x="25400" y="50165"/>
                  </a:cubicBezTo>
                  <a:close/>
                </a:path>
              </a:pathLst>
            </a:custGeom>
            <a:solidFill>
              <a:srgbClr val="27421C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31190" y="1415273"/>
            <a:ext cx="1522515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7421C"/>
                </a:solidFill>
                <a:latin typeface="Arimo"/>
                <a:ea typeface="Arimo"/>
                <a:cs typeface="Arimo"/>
                <a:sym typeface="Arimo"/>
              </a:rPr>
              <a:t>Demo y conclusiones</a:t>
            </a:r>
          </a:p>
        </p:txBody>
      </p:sp>
      <p:pic>
        <p:nvPicPr>
          <p:cNvPr id="18" name="TPVGB-Demo">
            <a:hlinkClick r:id="" action="ppaction://media"/>
            <a:extLst>
              <a:ext uri="{FF2B5EF4-FFF2-40B4-BE49-F238E27FC236}">
                <a16:creationId xmlns:a16="http://schemas.microsoft.com/office/drawing/2014/main" id="{52522452-00E4-51D0-AC1D-B960B2A21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28950" y="2632683"/>
            <a:ext cx="12230100" cy="68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5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716</Words>
  <Application>Microsoft Office PowerPoint</Application>
  <PresentationFormat>Custom</PresentationFormat>
  <Paragraphs>97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Arial</vt:lpstr>
      <vt:lpstr>Arimo</vt:lpstr>
      <vt:lpstr>Barlow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Interface Style Website Design by Slidesgo.pptx</dc:title>
  <dc:creator>Génesis Balcazar</dc:creator>
  <cp:lastModifiedBy>Génesis Esther Balcazar Escobar</cp:lastModifiedBy>
  <cp:revision>2</cp:revision>
  <dcterms:created xsi:type="dcterms:W3CDTF">2006-08-16T00:00:00Z</dcterms:created>
  <dcterms:modified xsi:type="dcterms:W3CDTF">2026-01-12T10:34:10Z</dcterms:modified>
  <dc:identifier>DAG98sRRUQg</dc:identifier>
</cp:coreProperties>
</file>